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56" r:id="rId2"/>
    <p:sldId id="257" r:id="rId3"/>
    <p:sldId id="258" r:id="rId4"/>
    <p:sldId id="259" r:id="rId5"/>
    <p:sldId id="261" r:id="rId6"/>
    <p:sldId id="262" r:id="rId7"/>
    <p:sldId id="260" r:id="rId8"/>
    <p:sldId id="263" r:id="rId9"/>
    <p:sldId id="264" r:id="rId10"/>
    <p:sldId id="265" r:id="rId11"/>
    <p:sldId id="273" r:id="rId12"/>
    <p:sldId id="266" r:id="rId13"/>
    <p:sldId id="274" r:id="rId14"/>
    <p:sldId id="267" r:id="rId15"/>
    <p:sldId id="268" r:id="rId16"/>
    <p:sldId id="269" r:id="rId17"/>
    <p:sldId id="271" r:id="rId18"/>
    <p:sldId id="270" r:id="rId19"/>
    <p:sldId id="272" r:id="rId20"/>
    <p:sldId id="275" r:id="rId21"/>
    <p:sldId id="276"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EEA"/>
    <a:srgbClr val="FFFFFF"/>
    <a:srgbClr val="000099"/>
    <a:srgbClr val="003399"/>
    <a:srgbClr val="00235D"/>
    <a:srgbClr val="C5ECFF"/>
    <a:srgbClr val="A5BC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5628" autoAdjust="0"/>
  </p:normalViewPr>
  <p:slideViewPr>
    <p:cSldViewPr snapToGrid="0">
      <p:cViewPr varScale="1">
        <p:scale>
          <a:sx n="96" d="100"/>
          <a:sy n="96" d="100"/>
        </p:scale>
        <p:origin x="132" y="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svg>
</file>

<file path=ppt/media/image26.png>
</file>

<file path=ppt/media/image27.svg>
</file>

<file path=ppt/media/image28.png>
</file>

<file path=ppt/media/image29.sv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svg>
</file>

<file path=ppt/media/image39.png>
</file>

<file path=ppt/media/image4.png>
</file>

<file path=ppt/media/image40.svg>
</file>

<file path=ppt/media/image41.png>
</file>

<file path=ppt/media/image410.png>
</file>

<file path=ppt/media/image42.png>
</file>

<file path=ppt/media/image43.png>
</file>

<file path=ppt/media/image44.png>
</file>

<file path=ppt/media/image45.png>
</file>

<file path=ppt/media/image46.svg>
</file>

<file path=ppt/media/image47.png>
</file>

<file path=ppt/media/image48.svg>
</file>

<file path=ppt/media/image49.png>
</file>

<file path=ppt/media/image5.png>
</file>

<file path=ppt/media/image50.sv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1074CA-FE2D-48B2-8981-1712346B1E8B}" type="datetimeFigureOut">
              <a:rPr lang="en-AE" smtClean="0"/>
              <a:t>04/12/2024</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298932-A760-49C9-9A19-812A4AD7FB6E}" type="slidenum">
              <a:rPr lang="en-AE" smtClean="0"/>
              <a:t>‹#›</a:t>
            </a:fld>
            <a:endParaRPr lang="en-AE"/>
          </a:p>
        </p:txBody>
      </p:sp>
    </p:spTree>
    <p:extLst>
      <p:ext uri="{BB962C8B-B14F-4D97-AF65-F5344CB8AC3E}">
        <p14:creationId xmlns:p14="http://schemas.microsoft.com/office/powerpoint/2010/main" val="24262671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Inter"/>
              </a:rPr>
              <a:t>The presentation covers introduction, project overview, pipeline details, results, challenges, future work, and conclusion.</a:t>
            </a:r>
          </a:p>
          <a:p>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2</a:t>
            </a:fld>
            <a:endParaRPr lang="en-AE"/>
          </a:p>
        </p:txBody>
      </p:sp>
    </p:spTree>
    <p:extLst>
      <p:ext uri="{BB962C8B-B14F-4D97-AF65-F5344CB8AC3E}">
        <p14:creationId xmlns:p14="http://schemas.microsoft.com/office/powerpoint/2010/main" val="36367315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This slide visualizes the result of the noise removal steps. As you can see, the raw, noisy data is progressively refined until we obtain a very clean representation, significantly improving the accuracy of subsequent steps.</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11</a:t>
            </a:fld>
            <a:endParaRPr lang="en-AE"/>
          </a:p>
        </p:txBody>
      </p:sp>
    </p:spTree>
    <p:extLst>
      <p:ext uri="{BB962C8B-B14F-4D97-AF65-F5344CB8AC3E}">
        <p14:creationId xmlns:p14="http://schemas.microsoft.com/office/powerpoint/2010/main" val="28799233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Alpha shapes were crucial in representing the link's dynamic contour. This technique generates a smooth, continuous boundary representation, even in regions where the link bends and forms concave shapes – a problem commonly encountered with traditional methods. The alpha parameter allows us to fine-tune the level of detail in our representation.</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12</a:t>
            </a:fld>
            <a:endParaRPr lang="en-AE"/>
          </a:p>
        </p:txBody>
      </p:sp>
    </p:spTree>
    <p:extLst>
      <p:ext uri="{BB962C8B-B14F-4D97-AF65-F5344CB8AC3E}">
        <p14:creationId xmlns:p14="http://schemas.microsoft.com/office/powerpoint/2010/main" val="2992059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Here, you witness the transformation of alpha shapes. We move from raw edge data to a streamlined representation of the link's boundary, highlighting the algorithm’s ability to handle complex shapes.</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13</a:t>
            </a:fld>
            <a:endParaRPr lang="en-AE"/>
          </a:p>
        </p:txBody>
      </p:sp>
    </p:spTree>
    <p:extLst>
      <p:ext uri="{BB962C8B-B14F-4D97-AF65-F5344CB8AC3E}">
        <p14:creationId xmlns:p14="http://schemas.microsoft.com/office/powerpoint/2010/main" val="3381836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To track the link's motion, I employed </a:t>
            </a:r>
            <a:r>
              <a:rPr lang="en-US" b="0" i="0" dirty="0" err="1">
                <a:solidFill>
                  <a:srgbClr val="000000"/>
                </a:solidFill>
                <a:effectLst/>
                <a:latin typeface="Inter"/>
              </a:rPr>
              <a:t>Farneback</a:t>
            </a:r>
            <a:r>
              <a:rPr lang="en-US" b="0" i="0" dirty="0">
                <a:solidFill>
                  <a:srgbClr val="000000"/>
                </a:solidFill>
                <a:effectLst/>
                <a:latin typeface="Inter"/>
              </a:rPr>
              <a:t> Optical Flow, a powerful technique for estimating the dense flow field between consecutive frames. This enabled us to track the overall movement of the link while precisely identifying the displacement of individual points along its length.</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14</a:t>
            </a:fld>
            <a:endParaRPr lang="en-AE"/>
          </a:p>
        </p:txBody>
      </p:sp>
    </p:spTree>
    <p:extLst>
      <p:ext uri="{BB962C8B-B14F-4D97-AF65-F5344CB8AC3E}">
        <p14:creationId xmlns:p14="http://schemas.microsoft.com/office/powerpoint/2010/main" val="24835343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Even with robust algorithms, some data points might be unreliable or missing entirely. To address this, I integrated a Kalman filter. The Kalman filter predicts the link’s movement, compensating for missing data and smoothing out noisy detections, thereby enhancing the consistency and accuracy of our tracking.</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15</a:t>
            </a:fld>
            <a:endParaRPr lang="en-AE"/>
          </a:p>
        </p:txBody>
      </p:sp>
    </p:spTree>
    <p:extLst>
      <p:ext uri="{BB962C8B-B14F-4D97-AF65-F5344CB8AC3E}">
        <p14:creationId xmlns:p14="http://schemas.microsoft.com/office/powerpoint/2010/main" val="15192860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The velocity estimation process was quite involved. began by detecting the shape and selecting key points along its contour. then converted pixel displacements to real-world distances, which required precise calibration. Optical flow then provided displacement measurements between consecutive frames. Finally, calculated velocity using the simple yet effective formula you see on this slide.</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16</a:t>
            </a:fld>
            <a:endParaRPr lang="en-AE"/>
          </a:p>
        </p:txBody>
      </p:sp>
    </p:spTree>
    <p:extLst>
      <p:ext uri="{BB962C8B-B14F-4D97-AF65-F5344CB8AC3E}">
        <p14:creationId xmlns:p14="http://schemas.microsoft.com/office/powerpoint/2010/main" val="27988758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This slide present the key results: the accurate contour representation of the link during its dynamic motion, overlaid with velocity magnitude at key points., demonstrating the complex movements of the flexible link.</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17</a:t>
            </a:fld>
            <a:endParaRPr lang="en-AE"/>
          </a:p>
        </p:txBody>
      </p:sp>
    </p:spTree>
    <p:extLst>
      <p:ext uri="{BB962C8B-B14F-4D97-AF65-F5344CB8AC3E}">
        <p14:creationId xmlns:p14="http://schemas.microsoft.com/office/powerpoint/2010/main" val="23746030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18</a:t>
            </a:fld>
            <a:endParaRPr lang="en-AE"/>
          </a:p>
        </p:txBody>
      </p:sp>
    </p:spTree>
    <p:extLst>
      <p:ext uri="{BB962C8B-B14F-4D97-AF65-F5344CB8AC3E}">
        <p14:creationId xmlns:p14="http://schemas.microsoft.com/office/powerpoint/2010/main" val="41638117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Inter"/>
              </a:rPr>
              <a:t>"The evaluation of our flexible link tracking algorithm presents unique challenges due to inconsistencies in the DVS dataset. Specifically, the link is not consistently visible across all frames, preventing a traditional quantitative evaluation based on ground truth. To address this, I conducted a qualitative performance assessment:</a:t>
            </a:r>
          </a:p>
          <a:p>
            <a:pPr algn="l">
              <a:buFont typeface="Arial" panose="020B0604020202020204" pitchFamily="34" charset="0"/>
              <a:buChar char="•"/>
            </a:pPr>
            <a:r>
              <a:rPr lang="en-US" b="1" i="0" dirty="0">
                <a:solidFill>
                  <a:srgbClr val="000000"/>
                </a:solidFill>
                <a:effectLst/>
                <a:latin typeface="Inter"/>
              </a:rPr>
              <a:t>Consistent Visibility:</a:t>
            </a:r>
            <a:r>
              <a:rPr lang="en-US" b="0" i="0" dirty="0">
                <a:solidFill>
                  <a:srgbClr val="000000"/>
                </a:solidFill>
                <a:effectLst/>
                <a:latin typeface="Inter"/>
              </a:rPr>
              <a:t> When the link is clearly visible and the motion is relatively smooth, the algorithm accurately tracks its position and velocity. This is shown in the sample video frames shown earlier.</a:t>
            </a:r>
          </a:p>
          <a:p>
            <a:pPr algn="l">
              <a:buFont typeface="Arial" panose="020B0604020202020204" pitchFamily="34" charset="0"/>
              <a:buChar char="•"/>
            </a:pPr>
            <a:r>
              <a:rPr lang="en-US" b="1" i="0" dirty="0">
                <a:solidFill>
                  <a:srgbClr val="000000"/>
                </a:solidFill>
                <a:effectLst/>
                <a:latin typeface="Inter"/>
              </a:rPr>
              <a:t>Challenging Conditions:</a:t>
            </a:r>
            <a:r>
              <a:rPr lang="en-US" b="0" i="0" dirty="0">
                <a:solidFill>
                  <a:srgbClr val="000000"/>
                </a:solidFill>
                <a:effectLst/>
                <a:latin typeface="Inter"/>
              </a:rPr>
              <a:t> In frames with poor visibility, the algorithm's performance is understandably reduced. This is a consequence of the dataset itself, not a limitation of the algorithm. </a:t>
            </a:r>
            <a:r>
              <a:rPr lang="en-US" b="1" i="0" dirty="0">
                <a:solidFill>
                  <a:srgbClr val="000000"/>
                </a:solidFill>
                <a:effectLst/>
                <a:latin typeface="Inter"/>
              </a:rPr>
              <a:t>Overall:</a:t>
            </a:r>
            <a:r>
              <a:rPr lang="en-US" b="0" i="0" dirty="0">
                <a:solidFill>
                  <a:srgbClr val="000000"/>
                </a:solidFill>
                <a:effectLst/>
                <a:latin typeface="Inter"/>
              </a:rPr>
              <a:t> The algorithm displays a promising ability to accurately track the link, highlighting its resilience to moderate levels of noise and variability in lighting when the link is visible, yet is naturally impacted by the limitations of the dataset itself."</a:t>
            </a:r>
          </a:p>
        </p:txBody>
      </p:sp>
      <p:sp>
        <p:nvSpPr>
          <p:cNvPr id="4" name="Slide Number Placeholder 3"/>
          <p:cNvSpPr>
            <a:spLocks noGrp="1"/>
          </p:cNvSpPr>
          <p:nvPr>
            <p:ph type="sldNum" sz="quarter" idx="5"/>
          </p:nvPr>
        </p:nvSpPr>
        <p:spPr/>
        <p:txBody>
          <a:bodyPr/>
          <a:lstStyle/>
          <a:p>
            <a:fld id="{B2298932-A760-49C9-9A19-812A4AD7FB6E}" type="slidenum">
              <a:rPr lang="en-AE" smtClean="0"/>
              <a:t>19</a:t>
            </a:fld>
            <a:endParaRPr lang="en-AE"/>
          </a:p>
        </p:txBody>
      </p:sp>
    </p:spTree>
    <p:extLst>
      <p:ext uri="{BB962C8B-B14F-4D97-AF65-F5344CB8AC3E}">
        <p14:creationId xmlns:p14="http://schemas.microsoft.com/office/powerpoint/2010/main" val="13560443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In summary, this research presented a pipeline for the accurate tracking and velocity estimation of flexible links from DVS video. The system demonstrates strong performance under conditions of consistent motion and good visibility. We believe our methodology is reliable and achieved the goals of this project. </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20</a:t>
            </a:fld>
            <a:endParaRPr lang="en-AE"/>
          </a:p>
        </p:txBody>
      </p:sp>
    </p:spTree>
    <p:extLst>
      <p:ext uri="{BB962C8B-B14F-4D97-AF65-F5344CB8AC3E}">
        <p14:creationId xmlns:p14="http://schemas.microsoft.com/office/powerpoint/2010/main" val="3738975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Inter"/>
              </a:rPr>
              <a:t>Many robotic applications involve flexible links, such as robotic arms or soft robots. Accurately tracking and estimating their motion, however, presents a significant challenge. The flexibility leads to complex deformations, making traditional tracking methods insufficient. this project directly addresses this. the specific goals were : precisely track the link’s two-dimensional movement; accurately estimate velocities at multiple points along its length – allowing us to understand the movement, and create clear and informative visualizations to illustrate the results</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3</a:t>
            </a:fld>
            <a:endParaRPr lang="en-AE"/>
          </a:p>
        </p:txBody>
      </p:sp>
    </p:spTree>
    <p:extLst>
      <p:ext uri="{BB962C8B-B14F-4D97-AF65-F5344CB8AC3E}">
        <p14:creationId xmlns:p14="http://schemas.microsoft.com/office/powerpoint/2010/main" val="17455319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Future work will explore more advanced optical flow techniques like RAFT, integrate physics-based simulations for improved accuracy, and focus on enhancing the robustness of our detection methods. We also plan to investigate the application of machine learning algorithms for more sophisticated and adaptive dynamic link modeling.</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21</a:t>
            </a:fld>
            <a:endParaRPr lang="en-AE"/>
          </a:p>
        </p:txBody>
      </p:sp>
    </p:spTree>
    <p:extLst>
      <p:ext uri="{BB962C8B-B14F-4D97-AF65-F5344CB8AC3E}">
        <p14:creationId xmlns:p14="http://schemas.microsoft.com/office/powerpoint/2010/main" val="2386878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Our input data consisted of (DVS) video recordings of the link in motion. This type of </a:t>
            </a:r>
            <a:r>
              <a:rPr lang="en-US" b="0" i="0" dirty="0" err="1">
                <a:solidFill>
                  <a:srgbClr val="000000"/>
                </a:solidFill>
                <a:effectLst/>
                <a:latin typeface="Inter"/>
              </a:rPr>
              <a:t>camers</a:t>
            </a:r>
            <a:r>
              <a:rPr lang="en-US" b="0" i="0" dirty="0">
                <a:solidFill>
                  <a:srgbClr val="000000"/>
                </a:solidFill>
                <a:effectLst/>
                <a:latin typeface="Inter"/>
              </a:rPr>
              <a:t> provides unique advantages in capturing fast movements and highly dynamic scenes. From this raw data, system delivers three key outputs: a precise visualization of the link's dynamic shape at any given time, velocity estimates at multiple key points along the link's length, and an overall representation of the link's motion. To achieve this, we employed a computer vision techniques including OpenCV for core image processing, Kalman filtering to smooth and improve the accuracy of our velocity estimates, optical flow algorithms to track the motion, and alpha shapes to represent the link’s complex contour.</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4</a:t>
            </a:fld>
            <a:endParaRPr lang="en-AE"/>
          </a:p>
        </p:txBody>
      </p:sp>
    </p:spTree>
    <p:extLst>
      <p:ext uri="{BB962C8B-B14F-4D97-AF65-F5344CB8AC3E}">
        <p14:creationId xmlns:p14="http://schemas.microsoft.com/office/powerpoint/2010/main" val="3341167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Here you can see the actual flexible soft link </a:t>
            </a:r>
            <a:r>
              <a:rPr lang="en-US" b="0" i="0" dirty="0" err="1">
                <a:solidFill>
                  <a:srgbClr val="000000"/>
                </a:solidFill>
                <a:effectLst/>
                <a:latin typeface="Inter"/>
              </a:rPr>
              <a:t>i</a:t>
            </a:r>
            <a:r>
              <a:rPr lang="en-US" b="0" i="0" dirty="0">
                <a:solidFill>
                  <a:srgbClr val="000000"/>
                </a:solidFill>
                <a:effectLst/>
                <a:latin typeface="Inter"/>
              </a:rPr>
              <a:t> used for the project. Notice its flexibility and how it deforms during motion</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5</a:t>
            </a:fld>
            <a:endParaRPr lang="en-AE"/>
          </a:p>
        </p:txBody>
      </p:sp>
    </p:spTree>
    <p:extLst>
      <p:ext uri="{BB962C8B-B14F-4D97-AF65-F5344CB8AC3E}">
        <p14:creationId xmlns:p14="http://schemas.microsoft.com/office/powerpoint/2010/main" val="228612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The acquisition of high-quality data posed two major challenges. First, the noise in DVS video, particularly in the form of events, required filtering techniques. But, we needed to be careful to avoid losing important fine-grained detail about the link's shape during this noise reduction process. Secondly, reliably detecting the complete shape of the link – a continuously changing, flexible object that could bend, and twist proved its difficulty. </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6</a:t>
            </a:fld>
            <a:endParaRPr lang="en-AE"/>
          </a:p>
        </p:txBody>
      </p:sp>
    </p:spTree>
    <p:extLst>
      <p:ext uri="{BB962C8B-B14F-4D97-AF65-F5344CB8AC3E}">
        <p14:creationId xmlns:p14="http://schemas.microsoft.com/office/powerpoint/2010/main" val="3888403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my approach involved a designed five-step pipeline. First, preprocessed the video to improve its quality and prepare it for analysis. Then, moved on to motion tracking, followed by contour representation. After this shape extraction, estimated velocities, and finally, generated visualizations of the results.</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7</a:t>
            </a:fld>
            <a:endParaRPr lang="en-AE"/>
          </a:p>
        </p:txBody>
      </p:sp>
    </p:spTree>
    <p:extLst>
      <p:ext uri="{BB962C8B-B14F-4D97-AF65-F5344CB8AC3E}">
        <p14:creationId xmlns:p14="http://schemas.microsoft.com/office/powerpoint/2010/main" val="889652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The preprocessing step was crucial. I employed adaptive thresholding to handle varying lighting conditions, which is especially important in dynamic scenes. Next, Gaussian blurring helped reduce noise while preserving essential edge information. Finally, applied morphological operations to close small gaps and remove any remaining noise, producing a clean, high-quality image ready for the next stages.</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8</a:t>
            </a:fld>
            <a:endParaRPr lang="en-AE"/>
          </a:p>
        </p:txBody>
      </p:sp>
    </p:spTree>
    <p:extLst>
      <p:ext uri="{BB962C8B-B14F-4D97-AF65-F5344CB8AC3E}">
        <p14:creationId xmlns:p14="http://schemas.microsoft.com/office/powerpoint/2010/main" val="38007557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For shape extraction, </a:t>
            </a:r>
            <a:r>
              <a:rPr lang="en-US" b="0" i="0" dirty="0" err="1">
                <a:solidFill>
                  <a:srgbClr val="000000"/>
                </a:solidFill>
                <a:effectLst/>
                <a:latin typeface="Inter"/>
              </a:rPr>
              <a:t>i</a:t>
            </a:r>
            <a:r>
              <a:rPr lang="en-US" b="0" i="0" dirty="0">
                <a:solidFill>
                  <a:srgbClr val="000000"/>
                </a:solidFill>
                <a:effectLst/>
                <a:latin typeface="Inter"/>
              </a:rPr>
              <a:t> used the robust Canny edge detection algorithm, known for its ability to identify meaningful edges accurately. Following this, contour extraction precisely defined all points that define the link's boundary at any given frame. This detailed representation was essential for both accurate shape analysis and velocity estimations.</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9</a:t>
            </a:fld>
            <a:endParaRPr lang="en-AE"/>
          </a:p>
        </p:txBody>
      </p:sp>
    </p:spTree>
    <p:extLst>
      <p:ext uri="{BB962C8B-B14F-4D97-AF65-F5344CB8AC3E}">
        <p14:creationId xmlns:p14="http://schemas.microsoft.com/office/powerpoint/2010/main" val="16043901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Inter"/>
              </a:rPr>
              <a:t>Further noise reduction was achieved using Density-Based Spatial Clustering of Applications with Noise (DBSCAN). This algorithm is incredibly powerful at identifying clusters of data points and effectively filtering out outliers. The algorithm’s parameters were carefully tuned to accurately identify the link’s structure whilst rejecting any outlier points.</a:t>
            </a:r>
            <a:endParaRPr lang="en-AE" dirty="0"/>
          </a:p>
        </p:txBody>
      </p:sp>
      <p:sp>
        <p:nvSpPr>
          <p:cNvPr id="4" name="Slide Number Placeholder 3"/>
          <p:cNvSpPr>
            <a:spLocks noGrp="1"/>
          </p:cNvSpPr>
          <p:nvPr>
            <p:ph type="sldNum" sz="quarter" idx="5"/>
          </p:nvPr>
        </p:nvSpPr>
        <p:spPr/>
        <p:txBody>
          <a:bodyPr/>
          <a:lstStyle/>
          <a:p>
            <a:fld id="{B2298932-A760-49C9-9A19-812A4AD7FB6E}" type="slidenum">
              <a:rPr lang="en-AE" smtClean="0"/>
              <a:t>10</a:t>
            </a:fld>
            <a:endParaRPr lang="en-AE"/>
          </a:p>
        </p:txBody>
      </p:sp>
    </p:spTree>
    <p:extLst>
      <p:ext uri="{BB962C8B-B14F-4D97-AF65-F5344CB8AC3E}">
        <p14:creationId xmlns:p14="http://schemas.microsoft.com/office/powerpoint/2010/main" val="17035380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rgbClr val="0047B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ED11D-86B6-41D9-804F-B21E465E6E73}"/>
              </a:ext>
            </a:extLst>
          </p:cNvPr>
          <p:cNvSpPr>
            <a:spLocks noGrp="1"/>
          </p:cNvSpPr>
          <p:nvPr>
            <p:ph type="ctrTitle"/>
          </p:nvPr>
        </p:nvSpPr>
        <p:spPr>
          <a:xfrm>
            <a:off x="1524000" y="2676525"/>
            <a:ext cx="9144000" cy="1714500"/>
          </a:xfrm>
        </p:spPr>
        <p:txBody>
          <a:bodyPr anchor="b"/>
          <a:lstStyle>
            <a:lvl1pPr algn="ctr">
              <a:defRPr sz="6000" spc="0" baseline="0">
                <a:solidFill>
                  <a:srgbClr val="FFFFFF"/>
                </a:solidFill>
              </a:defRPr>
            </a:lvl1pPr>
          </a:lstStyle>
          <a:p>
            <a:r>
              <a:rPr lang="en-US"/>
              <a:t>Click to edit Master title style</a:t>
            </a:r>
          </a:p>
        </p:txBody>
      </p:sp>
      <p:sp>
        <p:nvSpPr>
          <p:cNvPr id="3" name="Subtitle 2">
            <a:extLst>
              <a:ext uri="{FF2B5EF4-FFF2-40B4-BE49-F238E27FC236}">
                <a16:creationId xmlns:a16="http://schemas.microsoft.com/office/drawing/2014/main" id="{FB4DCADE-2A34-4B9D-9987-0330895D737E}"/>
              </a:ext>
            </a:extLst>
          </p:cNvPr>
          <p:cNvSpPr>
            <a:spLocks noGrp="1"/>
          </p:cNvSpPr>
          <p:nvPr>
            <p:ph type="subTitle" idx="1"/>
          </p:nvPr>
        </p:nvSpPr>
        <p:spPr>
          <a:xfrm>
            <a:off x="1524000" y="4429125"/>
            <a:ext cx="9144000" cy="1247775"/>
          </a:xfrm>
        </p:spPr>
        <p:txBody>
          <a:bodyPr>
            <a:normAutofit/>
          </a:bodyPr>
          <a:lstStyle>
            <a:lvl1pPr marL="0" indent="0" algn="ctr">
              <a:lnSpc>
                <a:spcPct val="80000"/>
              </a:lnSpc>
              <a:spcBef>
                <a:spcPts val="0"/>
              </a:spcBef>
              <a:buNone/>
              <a:defRPr sz="3800">
                <a:solidFill>
                  <a:srgbClr val="FF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0" name="Picture 9">
            <a:extLst>
              <a:ext uri="{FF2B5EF4-FFF2-40B4-BE49-F238E27FC236}">
                <a16:creationId xmlns:a16="http://schemas.microsoft.com/office/drawing/2014/main" id="{CEA79536-344B-4703-95C3-7F5AD0BFB3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823" y="654528"/>
            <a:ext cx="3540072" cy="774496"/>
          </a:xfrm>
          <a:prstGeom prst="rect">
            <a:avLst/>
          </a:prstGeom>
        </p:spPr>
      </p:pic>
      <p:sp>
        <p:nvSpPr>
          <p:cNvPr id="12" name="Text Placeholder 11">
            <a:extLst>
              <a:ext uri="{FF2B5EF4-FFF2-40B4-BE49-F238E27FC236}">
                <a16:creationId xmlns:a16="http://schemas.microsoft.com/office/drawing/2014/main" id="{45D87C84-1993-43C1-A570-C771C220FB5D}"/>
              </a:ext>
            </a:extLst>
          </p:cNvPr>
          <p:cNvSpPr>
            <a:spLocks noGrp="1"/>
          </p:cNvSpPr>
          <p:nvPr>
            <p:ph type="body" sz="quarter" idx="10"/>
          </p:nvPr>
        </p:nvSpPr>
        <p:spPr>
          <a:xfrm>
            <a:off x="3714750" y="6162674"/>
            <a:ext cx="4772025" cy="314325"/>
          </a:xfrm>
        </p:spPr>
        <p:txBody>
          <a:bodyPr>
            <a:normAutofit/>
          </a:bodyPr>
          <a:lstStyle>
            <a:lvl1pPr marL="0" indent="0" algn="ctr">
              <a:buNone/>
              <a:defRPr sz="1350" cap="all" baseline="0">
                <a:solidFill>
                  <a:srgbClr val="FFFFFF"/>
                </a:solidFill>
              </a:defRPr>
            </a:lvl1pPr>
            <a:lvl2pPr algn="ctr">
              <a:defRPr/>
            </a:lvl2pPr>
            <a:lvl3pPr algn="ctr">
              <a:defRPr/>
            </a:lvl3pPr>
            <a:lvl4pPr algn="ctr">
              <a:defRPr/>
            </a:lvl4pPr>
            <a:lvl5pPr algn="ctr">
              <a:defRPr/>
            </a:lvl5pPr>
          </a:lstStyle>
          <a:p>
            <a:pPr lvl="0"/>
            <a:r>
              <a:rPr lang="en-US"/>
              <a:t>Click to edit Master text styles</a:t>
            </a:r>
          </a:p>
        </p:txBody>
      </p:sp>
      <p:cxnSp>
        <p:nvCxnSpPr>
          <p:cNvPr id="14" name="Straight Connector 13">
            <a:extLst>
              <a:ext uri="{FF2B5EF4-FFF2-40B4-BE49-F238E27FC236}">
                <a16:creationId xmlns:a16="http://schemas.microsoft.com/office/drawing/2014/main" id="{BB5B0621-5201-4B3C-B3F3-03D9DDA06A71}"/>
              </a:ext>
            </a:extLst>
          </p:cNvPr>
          <p:cNvCxnSpPr/>
          <p:nvPr/>
        </p:nvCxnSpPr>
        <p:spPr>
          <a:xfrm>
            <a:off x="1769036" y="2752725"/>
            <a:ext cx="180975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13874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C5EF6-6786-4ED3-B643-2BCA247B6B43}"/>
              </a:ext>
            </a:extLst>
          </p:cNvPr>
          <p:cNvSpPr>
            <a:spLocks noGrp="1"/>
          </p:cNvSpPr>
          <p:nvPr>
            <p:ph type="title"/>
          </p:nvPr>
        </p:nvSpPr>
        <p:spPr>
          <a:xfrm>
            <a:off x="828676" y="542925"/>
            <a:ext cx="10544174" cy="1114425"/>
          </a:xfrm>
        </p:spPr>
        <p:txBody>
          <a:bodyPr/>
          <a:lstStyle>
            <a:lvl1pPr algn="ctr">
              <a:defRPr/>
            </a:lvl1pPr>
          </a:lstStyle>
          <a:p>
            <a:r>
              <a:rPr lang="en-US"/>
              <a:t>Click to edit Master title style</a:t>
            </a:r>
          </a:p>
        </p:txBody>
      </p:sp>
      <p:sp>
        <p:nvSpPr>
          <p:cNvPr id="4" name="Date Placeholder 3">
            <a:extLst>
              <a:ext uri="{FF2B5EF4-FFF2-40B4-BE49-F238E27FC236}">
                <a16:creationId xmlns:a16="http://schemas.microsoft.com/office/drawing/2014/main" id="{CC8C6537-CD92-4621-BEAC-209C2F46767E}"/>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5" name="Footer Placeholder 4">
            <a:extLst>
              <a:ext uri="{FF2B5EF4-FFF2-40B4-BE49-F238E27FC236}">
                <a16:creationId xmlns:a16="http://schemas.microsoft.com/office/drawing/2014/main" id="{46802E95-BAFB-4FA5-935D-F153DAC81B79}"/>
              </a:ext>
            </a:extLst>
          </p:cNvPr>
          <p:cNvSpPr>
            <a:spLocks noGrp="1"/>
          </p:cNvSpPr>
          <p:nvPr>
            <p:ph type="ftr" sz="quarter" idx="11"/>
          </p:nvPr>
        </p:nvSpPr>
        <p:spPr/>
        <p:txBody>
          <a:bodyPr/>
          <a:lstStyle/>
          <a:p>
            <a:endParaRPr lang="en-AE"/>
          </a:p>
        </p:txBody>
      </p:sp>
      <p:sp>
        <p:nvSpPr>
          <p:cNvPr id="6" name="Slide Number Placeholder 5">
            <a:extLst>
              <a:ext uri="{FF2B5EF4-FFF2-40B4-BE49-F238E27FC236}">
                <a16:creationId xmlns:a16="http://schemas.microsoft.com/office/drawing/2014/main" id="{536AE8E8-275F-4879-A380-FC69F4F9B24F}"/>
              </a:ext>
            </a:extLst>
          </p:cNvPr>
          <p:cNvSpPr>
            <a:spLocks noGrp="1"/>
          </p:cNvSpPr>
          <p:nvPr>
            <p:ph type="sldNum" sz="quarter" idx="12"/>
          </p:nvPr>
        </p:nvSpPr>
        <p:spPr/>
        <p:txBody>
          <a:bodyPr/>
          <a:lstStyle/>
          <a:p>
            <a:fld id="{92DB0E2E-35E5-496B-ADEF-F4D19DCB4BA1}" type="slidenum">
              <a:rPr lang="en-AE" smtClean="0"/>
              <a:t>‹#›</a:t>
            </a:fld>
            <a:endParaRPr lang="en-AE"/>
          </a:p>
        </p:txBody>
      </p:sp>
      <p:pic>
        <p:nvPicPr>
          <p:cNvPr id="7" name="Picture 6">
            <a:extLst>
              <a:ext uri="{FF2B5EF4-FFF2-40B4-BE49-F238E27FC236}">
                <a16:creationId xmlns:a16="http://schemas.microsoft.com/office/drawing/2014/main" id="{85F31A79-8F5C-4459-9F47-4F4A56020D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8" cy="185303"/>
          </a:xfrm>
          <a:prstGeom prst="rect">
            <a:avLst/>
          </a:prstGeom>
        </p:spPr>
      </p:pic>
      <p:sp>
        <p:nvSpPr>
          <p:cNvPr id="8" name="TextBox 7">
            <a:extLst>
              <a:ext uri="{FF2B5EF4-FFF2-40B4-BE49-F238E27FC236}">
                <a16:creationId xmlns:a16="http://schemas.microsoft.com/office/drawing/2014/main" id="{4E74C6A6-466D-458F-9462-128882D6EF6C}"/>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cxnSp>
        <p:nvCxnSpPr>
          <p:cNvPr id="11" name="Straight Connector 10">
            <a:extLst>
              <a:ext uri="{FF2B5EF4-FFF2-40B4-BE49-F238E27FC236}">
                <a16:creationId xmlns:a16="http://schemas.microsoft.com/office/drawing/2014/main" id="{8690FDB3-7706-4B32-BD35-532B4AC7ECDA}"/>
              </a:ext>
            </a:extLst>
          </p:cNvPr>
          <p:cNvCxnSpPr/>
          <p:nvPr/>
        </p:nvCxnSpPr>
        <p:spPr>
          <a:xfrm>
            <a:off x="383665" y="533400"/>
            <a:ext cx="11465435" cy="0"/>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3930B2A2-81DA-4F3D-9D9E-46E4F7B93857}"/>
              </a:ext>
            </a:extLst>
          </p:cNvPr>
          <p:cNvSpPr>
            <a:spLocks noGrp="1"/>
          </p:cNvSpPr>
          <p:nvPr>
            <p:ph type="pic" sz="quarter" idx="13"/>
          </p:nvPr>
        </p:nvSpPr>
        <p:spPr>
          <a:xfrm>
            <a:off x="4238625" y="2752725"/>
            <a:ext cx="3714750" cy="3562350"/>
          </a:xfrm>
          <a:solidFill>
            <a:schemeClr val="bg1">
              <a:lumMod val="85000"/>
            </a:schemeClr>
          </a:solidFill>
        </p:spPr>
        <p:txBody>
          <a:bodyPr/>
          <a:lstStyle>
            <a:lvl1pPr marL="0" indent="0">
              <a:buNone/>
              <a:defRPr/>
            </a:lvl1pPr>
          </a:lstStyle>
          <a:p>
            <a:r>
              <a:rPr lang="en-US"/>
              <a:t>Click icon to add picture</a:t>
            </a:r>
          </a:p>
        </p:txBody>
      </p:sp>
      <p:sp>
        <p:nvSpPr>
          <p:cNvPr id="14" name="Picture Placeholder 12">
            <a:extLst>
              <a:ext uri="{FF2B5EF4-FFF2-40B4-BE49-F238E27FC236}">
                <a16:creationId xmlns:a16="http://schemas.microsoft.com/office/drawing/2014/main" id="{F16E22AE-DDB9-4C04-8CBA-FF04F1AFB382}"/>
              </a:ext>
            </a:extLst>
          </p:cNvPr>
          <p:cNvSpPr>
            <a:spLocks noGrp="1"/>
          </p:cNvSpPr>
          <p:nvPr>
            <p:ph type="pic" sz="quarter" idx="14"/>
          </p:nvPr>
        </p:nvSpPr>
        <p:spPr>
          <a:xfrm>
            <a:off x="400050" y="2752725"/>
            <a:ext cx="3714750" cy="3562350"/>
          </a:xfrm>
          <a:solidFill>
            <a:schemeClr val="bg1">
              <a:lumMod val="85000"/>
            </a:schemeClr>
          </a:solidFill>
        </p:spPr>
        <p:txBody>
          <a:bodyPr/>
          <a:lstStyle>
            <a:lvl1pPr marL="0" indent="0">
              <a:buNone/>
              <a:defRPr/>
            </a:lvl1pPr>
          </a:lstStyle>
          <a:p>
            <a:r>
              <a:rPr lang="en-US"/>
              <a:t>Click icon to add picture</a:t>
            </a:r>
          </a:p>
        </p:txBody>
      </p:sp>
      <p:sp>
        <p:nvSpPr>
          <p:cNvPr id="15" name="Picture Placeholder 12">
            <a:extLst>
              <a:ext uri="{FF2B5EF4-FFF2-40B4-BE49-F238E27FC236}">
                <a16:creationId xmlns:a16="http://schemas.microsoft.com/office/drawing/2014/main" id="{55F3CFBF-C13C-4A9F-BDDF-0E18286F15C6}"/>
              </a:ext>
            </a:extLst>
          </p:cNvPr>
          <p:cNvSpPr>
            <a:spLocks noGrp="1"/>
          </p:cNvSpPr>
          <p:nvPr>
            <p:ph type="pic" sz="quarter" idx="15"/>
          </p:nvPr>
        </p:nvSpPr>
        <p:spPr>
          <a:xfrm>
            <a:off x="8077200" y="2752725"/>
            <a:ext cx="3714750" cy="3562350"/>
          </a:xfrm>
          <a:solidFill>
            <a:schemeClr val="bg1">
              <a:lumMod val="85000"/>
            </a:schemeClr>
          </a:solidFill>
        </p:spPr>
        <p:txBody>
          <a:bodyPr/>
          <a:lstStyle>
            <a:lvl1pPr marL="0" indent="0">
              <a:buNone/>
              <a:defRPr/>
            </a:lvl1pPr>
          </a:lstStyle>
          <a:p>
            <a:r>
              <a:rPr lang="en-US"/>
              <a:t>Click icon to add picture</a:t>
            </a:r>
          </a:p>
        </p:txBody>
      </p:sp>
    </p:spTree>
    <p:extLst>
      <p:ext uri="{BB962C8B-B14F-4D97-AF65-F5344CB8AC3E}">
        <p14:creationId xmlns:p14="http://schemas.microsoft.com/office/powerpoint/2010/main" val="18794429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Picture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C5EF6-6786-4ED3-B643-2BCA247B6B43}"/>
              </a:ext>
            </a:extLst>
          </p:cNvPr>
          <p:cNvSpPr>
            <a:spLocks noGrp="1"/>
          </p:cNvSpPr>
          <p:nvPr>
            <p:ph type="title"/>
          </p:nvPr>
        </p:nvSpPr>
        <p:spPr>
          <a:xfrm>
            <a:off x="1362074" y="1114424"/>
            <a:ext cx="6343651" cy="1438275"/>
          </a:xfrm>
        </p:spPr>
        <p:txBody>
          <a:bodyPr anchor="t" anchorCtr="0"/>
          <a:lstStyle>
            <a:lvl1pPr algn="l">
              <a:lnSpc>
                <a:spcPct val="100000"/>
              </a:lnSpc>
              <a:defRPr/>
            </a:lvl1pPr>
          </a:lstStyle>
          <a:p>
            <a:r>
              <a:rPr lang="en-US"/>
              <a:t>Click to edit Master title style</a:t>
            </a:r>
          </a:p>
        </p:txBody>
      </p:sp>
      <p:sp>
        <p:nvSpPr>
          <p:cNvPr id="4" name="Date Placeholder 3">
            <a:extLst>
              <a:ext uri="{FF2B5EF4-FFF2-40B4-BE49-F238E27FC236}">
                <a16:creationId xmlns:a16="http://schemas.microsoft.com/office/drawing/2014/main" id="{CC8C6537-CD92-4621-BEAC-209C2F46767E}"/>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5" name="Footer Placeholder 4">
            <a:extLst>
              <a:ext uri="{FF2B5EF4-FFF2-40B4-BE49-F238E27FC236}">
                <a16:creationId xmlns:a16="http://schemas.microsoft.com/office/drawing/2014/main" id="{46802E95-BAFB-4FA5-935D-F153DAC81B79}"/>
              </a:ext>
            </a:extLst>
          </p:cNvPr>
          <p:cNvSpPr>
            <a:spLocks noGrp="1"/>
          </p:cNvSpPr>
          <p:nvPr>
            <p:ph type="ftr" sz="quarter" idx="11"/>
          </p:nvPr>
        </p:nvSpPr>
        <p:spPr/>
        <p:txBody>
          <a:bodyPr/>
          <a:lstStyle/>
          <a:p>
            <a:endParaRPr lang="en-AE"/>
          </a:p>
        </p:txBody>
      </p:sp>
      <p:sp>
        <p:nvSpPr>
          <p:cNvPr id="6" name="Slide Number Placeholder 5">
            <a:extLst>
              <a:ext uri="{FF2B5EF4-FFF2-40B4-BE49-F238E27FC236}">
                <a16:creationId xmlns:a16="http://schemas.microsoft.com/office/drawing/2014/main" id="{536AE8E8-275F-4879-A380-FC69F4F9B24F}"/>
              </a:ext>
            </a:extLst>
          </p:cNvPr>
          <p:cNvSpPr>
            <a:spLocks noGrp="1"/>
          </p:cNvSpPr>
          <p:nvPr>
            <p:ph type="sldNum" sz="quarter" idx="12"/>
          </p:nvPr>
        </p:nvSpPr>
        <p:spPr/>
        <p:txBody>
          <a:bodyPr/>
          <a:lstStyle/>
          <a:p>
            <a:fld id="{92DB0E2E-35E5-496B-ADEF-F4D19DCB4BA1}" type="slidenum">
              <a:rPr lang="en-AE" smtClean="0"/>
              <a:t>‹#›</a:t>
            </a:fld>
            <a:endParaRPr lang="en-AE"/>
          </a:p>
        </p:txBody>
      </p:sp>
      <p:pic>
        <p:nvPicPr>
          <p:cNvPr id="7" name="Picture 6">
            <a:extLst>
              <a:ext uri="{FF2B5EF4-FFF2-40B4-BE49-F238E27FC236}">
                <a16:creationId xmlns:a16="http://schemas.microsoft.com/office/drawing/2014/main" id="{85F31A79-8F5C-4459-9F47-4F4A56020D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8" cy="185303"/>
          </a:xfrm>
          <a:prstGeom prst="rect">
            <a:avLst/>
          </a:prstGeom>
        </p:spPr>
      </p:pic>
      <p:sp>
        <p:nvSpPr>
          <p:cNvPr id="8" name="TextBox 7">
            <a:extLst>
              <a:ext uri="{FF2B5EF4-FFF2-40B4-BE49-F238E27FC236}">
                <a16:creationId xmlns:a16="http://schemas.microsoft.com/office/drawing/2014/main" id="{4E74C6A6-466D-458F-9462-128882D6EF6C}"/>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cxnSp>
        <p:nvCxnSpPr>
          <p:cNvPr id="11" name="Straight Connector 10">
            <a:extLst>
              <a:ext uri="{FF2B5EF4-FFF2-40B4-BE49-F238E27FC236}">
                <a16:creationId xmlns:a16="http://schemas.microsoft.com/office/drawing/2014/main" id="{8690FDB3-7706-4B32-BD35-532B4AC7ECDA}"/>
              </a:ext>
            </a:extLst>
          </p:cNvPr>
          <p:cNvCxnSpPr/>
          <p:nvPr/>
        </p:nvCxnSpPr>
        <p:spPr>
          <a:xfrm>
            <a:off x="383665" y="533400"/>
            <a:ext cx="11465435" cy="0"/>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3930B2A2-81DA-4F3D-9D9E-46E4F7B93857}"/>
              </a:ext>
            </a:extLst>
          </p:cNvPr>
          <p:cNvSpPr>
            <a:spLocks noGrp="1"/>
          </p:cNvSpPr>
          <p:nvPr>
            <p:ph type="pic" sz="quarter" idx="13"/>
          </p:nvPr>
        </p:nvSpPr>
        <p:spPr>
          <a:xfrm>
            <a:off x="4238625" y="2752725"/>
            <a:ext cx="3714750" cy="3562350"/>
          </a:xfrm>
          <a:solidFill>
            <a:schemeClr val="bg1">
              <a:lumMod val="85000"/>
            </a:schemeClr>
          </a:solidFill>
        </p:spPr>
        <p:txBody>
          <a:bodyPr/>
          <a:lstStyle>
            <a:lvl1pPr marL="0" indent="0">
              <a:buNone/>
              <a:defRPr/>
            </a:lvl1pPr>
          </a:lstStyle>
          <a:p>
            <a:r>
              <a:rPr lang="en-US"/>
              <a:t>Click icon to add picture</a:t>
            </a:r>
          </a:p>
        </p:txBody>
      </p:sp>
      <p:sp>
        <p:nvSpPr>
          <p:cNvPr id="14" name="Picture Placeholder 12">
            <a:extLst>
              <a:ext uri="{FF2B5EF4-FFF2-40B4-BE49-F238E27FC236}">
                <a16:creationId xmlns:a16="http://schemas.microsoft.com/office/drawing/2014/main" id="{F16E22AE-DDB9-4C04-8CBA-FF04F1AFB382}"/>
              </a:ext>
            </a:extLst>
          </p:cNvPr>
          <p:cNvSpPr>
            <a:spLocks noGrp="1"/>
          </p:cNvSpPr>
          <p:nvPr>
            <p:ph type="pic" sz="quarter" idx="14"/>
          </p:nvPr>
        </p:nvSpPr>
        <p:spPr>
          <a:xfrm>
            <a:off x="400050" y="2752725"/>
            <a:ext cx="3714750" cy="3562350"/>
          </a:xfrm>
          <a:solidFill>
            <a:schemeClr val="bg1">
              <a:lumMod val="85000"/>
            </a:schemeClr>
          </a:solidFill>
        </p:spPr>
        <p:txBody>
          <a:bodyPr/>
          <a:lstStyle>
            <a:lvl1pPr marL="0" indent="0">
              <a:buNone/>
              <a:defRPr/>
            </a:lvl1pPr>
          </a:lstStyle>
          <a:p>
            <a:r>
              <a:rPr lang="en-US"/>
              <a:t>Click icon to add picture</a:t>
            </a:r>
          </a:p>
        </p:txBody>
      </p:sp>
      <p:sp>
        <p:nvSpPr>
          <p:cNvPr id="15" name="Picture Placeholder 12">
            <a:extLst>
              <a:ext uri="{FF2B5EF4-FFF2-40B4-BE49-F238E27FC236}">
                <a16:creationId xmlns:a16="http://schemas.microsoft.com/office/drawing/2014/main" id="{55F3CFBF-C13C-4A9F-BDDF-0E18286F15C6}"/>
              </a:ext>
            </a:extLst>
          </p:cNvPr>
          <p:cNvSpPr>
            <a:spLocks noGrp="1"/>
          </p:cNvSpPr>
          <p:nvPr>
            <p:ph type="pic" sz="quarter" idx="15"/>
          </p:nvPr>
        </p:nvSpPr>
        <p:spPr>
          <a:xfrm>
            <a:off x="8077200" y="762000"/>
            <a:ext cx="3714750" cy="5553075"/>
          </a:xfrm>
          <a:solidFill>
            <a:schemeClr val="bg1">
              <a:lumMod val="85000"/>
            </a:schemeClr>
          </a:solidFill>
        </p:spPr>
        <p:txBody>
          <a:bodyPr/>
          <a:lstStyle>
            <a:lvl1pPr marL="0" indent="0">
              <a:buNone/>
              <a:defRPr/>
            </a:lvl1pPr>
          </a:lstStyle>
          <a:p>
            <a:r>
              <a:rPr lang="en-US"/>
              <a:t>Click icon to add picture</a:t>
            </a:r>
          </a:p>
        </p:txBody>
      </p:sp>
    </p:spTree>
    <p:extLst>
      <p:ext uri="{BB962C8B-B14F-4D97-AF65-F5344CB8AC3E}">
        <p14:creationId xmlns:p14="http://schemas.microsoft.com/office/powerpoint/2010/main" val="727077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25EDB-8165-4C09-A93D-01F9B0F72B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049EA8E-5754-4FAF-B3D4-63EA441FBC46}"/>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4" name="Footer Placeholder 3">
            <a:extLst>
              <a:ext uri="{FF2B5EF4-FFF2-40B4-BE49-F238E27FC236}">
                <a16:creationId xmlns:a16="http://schemas.microsoft.com/office/drawing/2014/main" id="{CFF6CD72-BAC2-4994-B821-40432481E830}"/>
              </a:ext>
            </a:extLst>
          </p:cNvPr>
          <p:cNvSpPr>
            <a:spLocks noGrp="1"/>
          </p:cNvSpPr>
          <p:nvPr>
            <p:ph type="ftr" sz="quarter" idx="11"/>
          </p:nvPr>
        </p:nvSpPr>
        <p:spPr/>
        <p:txBody>
          <a:bodyPr/>
          <a:lstStyle/>
          <a:p>
            <a:endParaRPr lang="en-AE"/>
          </a:p>
        </p:txBody>
      </p:sp>
      <p:sp>
        <p:nvSpPr>
          <p:cNvPr id="5" name="Slide Number Placeholder 4">
            <a:extLst>
              <a:ext uri="{FF2B5EF4-FFF2-40B4-BE49-F238E27FC236}">
                <a16:creationId xmlns:a16="http://schemas.microsoft.com/office/drawing/2014/main" id="{D593CFAF-562D-445B-846A-E8F71A026870}"/>
              </a:ext>
            </a:extLst>
          </p:cNvPr>
          <p:cNvSpPr>
            <a:spLocks noGrp="1"/>
          </p:cNvSpPr>
          <p:nvPr>
            <p:ph type="sldNum" sz="quarter" idx="12"/>
          </p:nvPr>
        </p:nvSpPr>
        <p:spPr/>
        <p:txBody>
          <a:bodyPr/>
          <a:lstStyle/>
          <a:p>
            <a:fld id="{92DB0E2E-35E5-496B-ADEF-F4D19DCB4BA1}" type="slidenum">
              <a:rPr lang="en-AE" smtClean="0"/>
              <a:t>‹#›</a:t>
            </a:fld>
            <a:endParaRPr lang="en-AE"/>
          </a:p>
        </p:txBody>
      </p:sp>
      <p:sp>
        <p:nvSpPr>
          <p:cNvPr id="6" name="TextBox 5">
            <a:extLst>
              <a:ext uri="{FF2B5EF4-FFF2-40B4-BE49-F238E27FC236}">
                <a16:creationId xmlns:a16="http://schemas.microsoft.com/office/drawing/2014/main" id="{7C98C825-F06D-4987-81B8-02D493880414}"/>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pic>
        <p:nvPicPr>
          <p:cNvPr id="7" name="Picture 6">
            <a:extLst>
              <a:ext uri="{FF2B5EF4-FFF2-40B4-BE49-F238E27FC236}">
                <a16:creationId xmlns:a16="http://schemas.microsoft.com/office/drawing/2014/main" id="{53464E6B-FB97-4EC4-BBD3-24FE3C8D13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8" cy="185303"/>
          </a:xfrm>
          <a:prstGeom prst="rect">
            <a:avLst/>
          </a:prstGeom>
        </p:spPr>
      </p:pic>
      <p:cxnSp>
        <p:nvCxnSpPr>
          <p:cNvPr id="8" name="Straight Connector 7">
            <a:extLst>
              <a:ext uri="{FF2B5EF4-FFF2-40B4-BE49-F238E27FC236}">
                <a16:creationId xmlns:a16="http://schemas.microsoft.com/office/drawing/2014/main" id="{7A8822A8-864B-49B0-9C0B-A862217EF3B8}"/>
              </a:ext>
            </a:extLst>
          </p:cNvPr>
          <p:cNvCxnSpPr/>
          <p:nvPr/>
        </p:nvCxnSpPr>
        <p:spPr>
          <a:xfrm>
            <a:off x="383665" y="533400"/>
            <a:ext cx="11465435" cy="0"/>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85814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25EDB-8165-4C09-A93D-01F9B0F72B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049EA8E-5754-4FAF-B3D4-63EA441FBC46}"/>
              </a:ext>
            </a:extLst>
          </p:cNvPr>
          <p:cNvSpPr>
            <a:spLocks noGrp="1"/>
          </p:cNvSpPr>
          <p:nvPr>
            <p:ph type="dt" sz="half" idx="10"/>
          </p:nvPr>
        </p:nvSpPr>
        <p:spPr/>
        <p:txBody>
          <a:bodyPr/>
          <a:lstStyle>
            <a:lvl1pPr>
              <a:defRPr>
                <a:solidFill>
                  <a:schemeClr val="tx2"/>
                </a:solidFill>
              </a:defRPr>
            </a:lvl1pPr>
          </a:lstStyle>
          <a:p>
            <a:fld id="{3A0BB168-01FF-4C05-80DA-20C3D75AFE69}" type="datetimeFigureOut">
              <a:rPr lang="en-AE" smtClean="0"/>
              <a:t>04/12/2024</a:t>
            </a:fld>
            <a:endParaRPr lang="en-AE"/>
          </a:p>
        </p:txBody>
      </p:sp>
      <p:sp>
        <p:nvSpPr>
          <p:cNvPr id="4" name="Footer Placeholder 3">
            <a:extLst>
              <a:ext uri="{FF2B5EF4-FFF2-40B4-BE49-F238E27FC236}">
                <a16:creationId xmlns:a16="http://schemas.microsoft.com/office/drawing/2014/main" id="{CFF6CD72-BAC2-4994-B821-40432481E830}"/>
              </a:ext>
            </a:extLst>
          </p:cNvPr>
          <p:cNvSpPr>
            <a:spLocks noGrp="1"/>
          </p:cNvSpPr>
          <p:nvPr>
            <p:ph type="ftr" sz="quarter" idx="11"/>
          </p:nvPr>
        </p:nvSpPr>
        <p:spPr/>
        <p:txBody>
          <a:bodyPr/>
          <a:lstStyle>
            <a:lvl1pPr>
              <a:defRPr>
                <a:solidFill>
                  <a:schemeClr val="tx2"/>
                </a:solidFill>
              </a:defRPr>
            </a:lvl1pPr>
          </a:lstStyle>
          <a:p>
            <a:endParaRPr lang="en-AE"/>
          </a:p>
        </p:txBody>
      </p:sp>
      <p:sp>
        <p:nvSpPr>
          <p:cNvPr id="5" name="Slide Number Placeholder 4">
            <a:extLst>
              <a:ext uri="{FF2B5EF4-FFF2-40B4-BE49-F238E27FC236}">
                <a16:creationId xmlns:a16="http://schemas.microsoft.com/office/drawing/2014/main" id="{D593CFAF-562D-445B-846A-E8F71A026870}"/>
              </a:ext>
            </a:extLst>
          </p:cNvPr>
          <p:cNvSpPr>
            <a:spLocks noGrp="1"/>
          </p:cNvSpPr>
          <p:nvPr>
            <p:ph type="sldNum" sz="quarter" idx="12"/>
          </p:nvPr>
        </p:nvSpPr>
        <p:spPr/>
        <p:txBody>
          <a:bodyPr/>
          <a:lstStyle>
            <a:lvl1pPr>
              <a:defRPr>
                <a:solidFill>
                  <a:schemeClr val="tx2"/>
                </a:solidFill>
              </a:defRPr>
            </a:lvl1pPr>
          </a:lstStyle>
          <a:p>
            <a:fld id="{92DB0E2E-35E5-496B-ADEF-F4D19DCB4BA1}" type="slidenum">
              <a:rPr lang="en-AE" smtClean="0"/>
              <a:t>‹#›</a:t>
            </a:fld>
            <a:endParaRPr lang="en-AE"/>
          </a:p>
        </p:txBody>
      </p:sp>
      <p:sp>
        <p:nvSpPr>
          <p:cNvPr id="6" name="TextBox 5">
            <a:extLst>
              <a:ext uri="{FF2B5EF4-FFF2-40B4-BE49-F238E27FC236}">
                <a16:creationId xmlns:a16="http://schemas.microsoft.com/office/drawing/2014/main" id="{7C98C825-F06D-4987-81B8-02D493880414}"/>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tx2"/>
                </a:solidFill>
              </a:rPr>
              <a:t>ku.ac.ae</a:t>
            </a:r>
            <a:endParaRPr lang="en-US" sz="850">
              <a:solidFill>
                <a:schemeClr val="tx2"/>
              </a:solidFill>
            </a:endParaRPr>
          </a:p>
        </p:txBody>
      </p:sp>
      <p:pic>
        <p:nvPicPr>
          <p:cNvPr id="7" name="Picture 6">
            <a:extLst>
              <a:ext uri="{FF2B5EF4-FFF2-40B4-BE49-F238E27FC236}">
                <a16:creationId xmlns:a16="http://schemas.microsoft.com/office/drawing/2014/main" id="{53464E6B-FB97-4EC4-BBD3-24FE3C8D13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7" cy="185303"/>
          </a:xfrm>
          <a:prstGeom prst="rect">
            <a:avLst/>
          </a:prstGeom>
        </p:spPr>
      </p:pic>
      <p:cxnSp>
        <p:nvCxnSpPr>
          <p:cNvPr id="8" name="Straight Connector 7">
            <a:extLst>
              <a:ext uri="{FF2B5EF4-FFF2-40B4-BE49-F238E27FC236}">
                <a16:creationId xmlns:a16="http://schemas.microsoft.com/office/drawing/2014/main" id="{7A8822A8-864B-49B0-9C0B-A862217EF3B8}"/>
              </a:ext>
            </a:extLst>
          </p:cNvPr>
          <p:cNvCxnSpPr/>
          <p:nvPr/>
        </p:nvCxnSpPr>
        <p:spPr>
          <a:xfrm>
            <a:off x="383665" y="533400"/>
            <a:ext cx="11465435" cy="0"/>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64754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94EFBB-C8CA-4201-A903-805856BEB310}"/>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3" name="Footer Placeholder 2">
            <a:extLst>
              <a:ext uri="{FF2B5EF4-FFF2-40B4-BE49-F238E27FC236}">
                <a16:creationId xmlns:a16="http://schemas.microsoft.com/office/drawing/2014/main" id="{8551DCEB-2462-4151-B7CC-F3EC0D3A59D6}"/>
              </a:ext>
            </a:extLst>
          </p:cNvPr>
          <p:cNvSpPr>
            <a:spLocks noGrp="1"/>
          </p:cNvSpPr>
          <p:nvPr>
            <p:ph type="ftr" sz="quarter" idx="11"/>
          </p:nvPr>
        </p:nvSpPr>
        <p:spPr/>
        <p:txBody>
          <a:bodyPr/>
          <a:lstStyle/>
          <a:p>
            <a:endParaRPr lang="en-AE"/>
          </a:p>
        </p:txBody>
      </p:sp>
      <p:sp>
        <p:nvSpPr>
          <p:cNvPr id="4" name="Slide Number Placeholder 3">
            <a:extLst>
              <a:ext uri="{FF2B5EF4-FFF2-40B4-BE49-F238E27FC236}">
                <a16:creationId xmlns:a16="http://schemas.microsoft.com/office/drawing/2014/main" id="{B5A57B99-432B-45A8-9216-9BC01B297D0C}"/>
              </a:ext>
            </a:extLst>
          </p:cNvPr>
          <p:cNvSpPr>
            <a:spLocks noGrp="1"/>
          </p:cNvSpPr>
          <p:nvPr>
            <p:ph type="sldNum" sz="quarter" idx="12"/>
          </p:nvPr>
        </p:nvSpPr>
        <p:spPr/>
        <p:txBody>
          <a:bodyPr/>
          <a:lstStyle/>
          <a:p>
            <a:fld id="{92DB0E2E-35E5-496B-ADEF-F4D19DCB4BA1}" type="slidenum">
              <a:rPr lang="en-AE" smtClean="0"/>
              <a:t>‹#›</a:t>
            </a:fld>
            <a:endParaRPr lang="en-AE"/>
          </a:p>
        </p:txBody>
      </p:sp>
    </p:spTree>
    <p:extLst>
      <p:ext uri="{BB962C8B-B14F-4D97-AF65-F5344CB8AC3E}">
        <p14:creationId xmlns:p14="http://schemas.microsoft.com/office/powerpoint/2010/main" val="23893558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D0CFCD"/>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49F49-C197-4276-BA18-25EE446879E5}"/>
              </a:ext>
            </a:extLst>
          </p:cNvPr>
          <p:cNvSpPr>
            <a:spLocks noGrp="1"/>
          </p:cNvSpPr>
          <p:nvPr>
            <p:ph type="title"/>
          </p:nvPr>
        </p:nvSpPr>
        <p:spPr>
          <a:xfrm>
            <a:off x="831850" y="1204913"/>
            <a:ext cx="10515600" cy="2852737"/>
          </a:xfrm>
        </p:spPr>
        <p:txBody>
          <a:bodyPr anchor="b"/>
          <a:lstStyle>
            <a:lvl1pPr algn="ctr">
              <a:lnSpc>
                <a:spcPct val="100000"/>
              </a:lnSpc>
              <a:defRPr sz="6000"/>
            </a:lvl1pPr>
          </a:lstStyle>
          <a:p>
            <a:r>
              <a:rPr lang="en-US"/>
              <a:t>Click to edit Master title style</a:t>
            </a:r>
          </a:p>
        </p:txBody>
      </p:sp>
      <p:sp>
        <p:nvSpPr>
          <p:cNvPr id="3" name="Text Placeholder 2">
            <a:extLst>
              <a:ext uri="{FF2B5EF4-FFF2-40B4-BE49-F238E27FC236}">
                <a16:creationId xmlns:a16="http://schemas.microsoft.com/office/drawing/2014/main" id="{1104C747-8640-4D13-A1FA-90CDB4EBBF1D}"/>
              </a:ext>
            </a:extLst>
          </p:cNvPr>
          <p:cNvSpPr>
            <a:spLocks noGrp="1"/>
          </p:cNvSpPr>
          <p:nvPr>
            <p:ph type="body" idx="1"/>
          </p:nvPr>
        </p:nvSpPr>
        <p:spPr>
          <a:xfrm>
            <a:off x="831850" y="4000500"/>
            <a:ext cx="10515600" cy="1584326"/>
          </a:xfrm>
        </p:spPr>
        <p:txBody>
          <a:bodyPr>
            <a:normAutofit/>
          </a:bodyPr>
          <a:lstStyle>
            <a:lvl1pPr marL="0" indent="0" algn="ctr">
              <a:buNone/>
              <a:defRPr sz="3800">
                <a:solidFill>
                  <a:srgbClr val="0000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D46D51-CC51-458D-B7F8-BB8DC09CBA9B}"/>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5" name="Footer Placeholder 4">
            <a:extLst>
              <a:ext uri="{FF2B5EF4-FFF2-40B4-BE49-F238E27FC236}">
                <a16:creationId xmlns:a16="http://schemas.microsoft.com/office/drawing/2014/main" id="{BD7397C4-D37A-45E1-B1B8-7100D475BDA3}"/>
              </a:ext>
            </a:extLst>
          </p:cNvPr>
          <p:cNvSpPr>
            <a:spLocks noGrp="1"/>
          </p:cNvSpPr>
          <p:nvPr>
            <p:ph type="ftr" sz="quarter" idx="11"/>
          </p:nvPr>
        </p:nvSpPr>
        <p:spPr/>
        <p:txBody>
          <a:bodyPr/>
          <a:lstStyle/>
          <a:p>
            <a:endParaRPr lang="en-AE"/>
          </a:p>
        </p:txBody>
      </p:sp>
      <p:sp>
        <p:nvSpPr>
          <p:cNvPr id="6" name="Slide Number Placeholder 5">
            <a:extLst>
              <a:ext uri="{FF2B5EF4-FFF2-40B4-BE49-F238E27FC236}">
                <a16:creationId xmlns:a16="http://schemas.microsoft.com/office/drawing/2014/main" id="{3393DD6E-BA6A-445E-B542-43DE3AEB0032}"/>
              </a:ext>
            </a:extLst>
          </p:cNvPr>
          <p:cNvSpPr>
            <a:spLocks noGrp="1"/>
          </p:cNvSpPr>
          <p:nvPr>
            <p:ph type="sldNum" sz="quarter" idx="12"/>
          </p:nvPr>
        </p:nvSpPr>
        <p:spPr/>
        <p:txBody>
          <a:bodyPr/>
          <a:lstStyle/>
          <a:p>
            <a:fld id="{92DB0E2E-35E5-496B-ADEF-F4D19DCB4BA1}" type="slidenum">
              <a:rPr lang="en-AE" smtClean="0"/>
              <a:t>‹#›</a:t>
            </a:fld>
            <a:endParaRPr lang="en-AE"/>
          </a:p>
        </p:txBody>
      </p:sp>
      <p:pic>
        <p:nvPicPr>
          <p:cNvPr id="9" name="Picture 8">
            <a:extLst>
              <a:ext uri="{FF2B5EF4-FFF2-40B4-BE49-F238E27FC236}">
                <a16:creationId xmlns:a16="http://schemas.microsoft.com/office/drawing/2014/main" id="{965424D6-2475-46D6-A699-3A7CA5F8B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8" cy="185303"/>
          </a:xfrm>
          <a:prstGeom prst="rect">
            <a:avLst/>
          </a:prstGeom>
        </p:spPr>
      </p:pic>
      <p:sp>
        <p:nvSpPr>
          <p:cNvPr id="10" name="TextBox 9">
            <a:extLst>
              <a:ext uri="{FF2B5EF4-FFF2-40B4-BE49-F238E27FC236}">
                <a16:creationId xmlns:a16="http://schemas.microsoft.com/office/drawing/2014/main" id="{7265327D-BC3D-4548-B6FC-FF18B53D2785}"/>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spTree>
    <p:extLst>
      <p:ext uri="{BB962C8B-B14F-4D97-AF65-F5344CB8AC3E}">
        <p14:creationId xmlns:p14="http://schemas.microsoft.com/office/powerpoint/2010/main" val="6233393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ing Picture Backgroun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49F49-C197-4276-BA18-25EE446879E5}"/>
              </a:ext>
            </a:extLst>
          </p:cNvPr>
          <p:cNvSpPr>
            <a:spLocks noGrp="1"/>
          </p:cNvSpPr>
          <p:nvPr>
            <p:ph type="title"/>
          </p:nvPr>
        </p:nvSpPr>
        <p:spPr>
          <a:xfrm>
            <a:off x="831850" y="1052513"/>
            <a:ext cx="10515600" cy="2852737"/>
          </a:xfrm>
        </p:spPr>
        <p:txBody>
          <a:bodyPr anchor="b"/>
          <a:lstStyle>
            <a:lvl1pPr algn="ctr">
              <a:lnSpc>
                <a:spcPct val="100000"/>
              </a:lnSpc>
              <a:defRPr sz="6000">
                <a:solidFill>
                  <a:srgbClr val="FFFFFF"/>
                </a:solidFill>
              </a:defRPr>
            </a:lvl1pPr>
          </a:lstStyle>
          <a:p>
            <a:r>
              <a:rPr lang="en-US"/>
              <a:t>Click to edit Master title style</a:t>
            </a:r>
          </a:p>
        </p:txBody>
      </p:sp>
      <p:sp>
        <p:nvSpPr>
          <p:cNvPr id="4" name="Date Placeholder 3">
            <a:extLst>
              <a:ext uri="{FF2B5EF4-FFF2-40B4-BE49-F238E27FC236}">
                <a16:creationId xmlns:a16="http://schemas.microsoft.com/office/drawing/2014/main" id="{08D46D51-CC51-458D-B7F8-BB8DC09CBA9B}"/>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5" name="Footer Placeholder 4">
            <a:extLst>
              <a:ext uri="{FF2B5EF4-FFF2-40B4-BE49-F238E27FC236}">
                <a16:creationId xmlns:a16="http://schemas.microsoft.com/office/drawing/2014/main" id="{BD7397C4-D37A-45E1-B1B8-7100D475BDA3}"/>
              </a:ext>
            </a:extLst>
          </p:cNvPr>
          <p:cNvSpPr>
            <a:spLocks noGrp="1"/>
          </p:cNvSpPr>
          <p:nvPr>
            <p:ph type="ftr" sz="quarter" idx="11"/>
          </p:nvPr>
        </p:nvSpPr>
        <p:spPr/>
        <p:txBody>
          <a:bodyPr/>
          <a:lstStyle/>
          <a:p>
            <a:endParaRPr lang="en-AE"/>
          </a:p>
        </p:txBody>
      </p:sp>
      <p:sp>
        <p:nvSpPr>
          <p:cNvPr id="6" name="Slide Number Placeholder 5">
            <a:extLst>
              <a:ext uri="{FF2B5EF4-FFF2-40B4-BE49-F238E27FC236}">
                <a16:creationId xmlns:a16="http://schemas.microsoft.com/office/drawing/2014/main" id="{3393DD6E-BA6A-445E-B542-43DE3AEB0032}"/>
              </a:ext>
            </a:extLst>
          </p:cNvPr>
          <p:cNvSpPr>
            <a:spLocks noGrp="1"/>
          </p:cNvSpPr>
          <p:nvPr>
            <p:ph type="sldNum" sz="quarter" idx="12"/>
          </p:nvPr>
        </p:nvSpPr>
        <p:spPr/>
        <p:txBody>
          <a:bodyPr/>
          <a:lstStyle/>
          <a:p>
            <a:fld id="{92DB0E2E-35E5-496B-ADEF-F4D19DCB4BA1}" type="slidenum">
              <a:rPr lang="en-AE" smtClean="0"/>
              <a:t>‹#›</a:t>
            </a:fld>
            <a:endParaRPr lang="en-AE"/>
          </a:p>
        </p:txBody>
      </p:sp>
      <p:pic>
        <p:nvPicPr>
          <p:cNvPr id="9" name="Picture 8">
            <a:extLst>
              <a:ext uri="{FF2B5EF4-FFF2-40B4-BE49-F238E27FC236}">
                <a16:creationId xmlns:a16="http://schemas.microsoft.com/office/drawing/2014/main" id="{965424D6-2475-46D6-A699-3A7CA5F8B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8" cy="185303"/>
          </a:xfrm>
          <a:prstGeom prst="rect">
            <a:avLst/>
          </a:prstGeom>
        </p:spPr>
      </p:pic>
      <p:sp>
        <p:nvSpPr>
          <p:cNvPr id="10" name="TextBox 9">
            <a:extLst>
              <a:ext uri="{FF2B5EF4-FFF2-40B4-BE49-F238E27FC236}">
                <a16:creationId xmlns:a16="http://schemas.microsoft.com/office/drawing/2014/main" id="{7265327D-BC3D-4548-B6FC-FF18B53D2785}"/>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spTree>
    <p:extLst>
      <p:ext uri="{BB962C8B-B14F-4D97-AF65-F5344CB8AC3E}">
        <p14:creationId xmlns:p14="http://schemas.microsoft.com/office/powerpoint/2010/main" val="14362855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End">
    <p:bg>
      <p:bgPr>
        <a:solidFill>
          <a:srgbClr val="0047BA"/>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EA79536-344B-4703-95C3-7F5AD0BFB3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2667" y="891158"/>
            <a:ext cx="2368684" cy="518220"/>
          </a:xfrm>
          <a:prstGeom prst="rect">
            <a:avLst/>
          </a:prstGeom>
        </p:spPr>
      </p:pic>
      <p:sp>
        <p:nvSpPr>
          <p:cNvPr id="4" name="TextBox 3">
            <a:extLst>
              <a:ext uri="{FF2B5EF4-FFF2-40B4-BE49-F238E27FC236}">
                <a16:creationId xmlns:a16="http://schemas.microsoft.com/office/drawing/2014/main" id="{AFAD5768-C7B0-4ABF-BE83-522BCD1F6FE5}"/>
              </a:ext>
            </a:extLst>
          </p:cNvPr>
          <p:cNvSpPr txBox="1"/>
          <p:nvPr/>
        </p:nvSpPr>
        <p:spPr>
          <a:xfrm>
            <a:off x="752475" y="2545809"/>
            <a:ext cx="10648950" cy="1769715"/>
          </a:xfrm>
          <a:prstGeom prst="rect">
            <a:avLst/>
          </a:prstGeom>
          <a:noFill/>
        </p:spPr>
        <p:txBody>
          <a:bodyPr wrap="square" lIns="0" tIns="0" rIns="0" bIns="0" rtlCol="0" anchor="ctr" anchorCtr="0">
            <a:spAutoFit/>
          </a:bodyPr>
          <a:lstStyle/>
          <a:p>
            <a:pPr algn="ctr"/>
            <a:r>
              <a:rPr lang="fi-FI" sz="11500" b="1" spc="-100" baseline="0" dirty="0" err="1">
                <a:solidFill>
                  <a:srgbClr val="FFFFFF"/>
                </a:solidFill>
                <a:latin typeface="+mj-lt"/>
              </a:rPr>
              <a:t>Thank</a:t>
            </a:r>
            <a:r>
              <a:rPr lang="fi-FI" sz="11500" b="1" spc="-100" baseline="0" dirty="0">
                <a:solidFill>
                  <a:srgbClr val="FFFFFF"/>
                </a:solidFill>
                <a:latin typeface="+mj-lt"/>
              </a:rPr>
              <a:t> </a:t>
            </a:r>
            <a:r>
              <a:rPr lang="fi-FI" sz="11500" b="1" spc="-100" baseline="0" dirty="0" err="1">
                <a:solidFill>
                  <a:srgbClr val="FFFFFF"/>
                </a:solidFill>
                <a:latin typeface="+mj-lt"/>
              </a:rPr>
              <a:t>You</a:t>
            </a:r>
            <a:endParaRPr lang="en-US" sz="11500" b="1" spc="-100" baseline="0" dirty="0">
              <a:solidFill>
                <a:srgbClr val="FFFFFF"/>
              </a:solidFill>
              <a:latin typeface="+mj-lt"/>
            </a:endParaRPr>
          </a:p>
        </p:txBody>
      </p:sp>
      <p:sp>
        <p:nvSpPr>
          <p:cNvPr id="13" name="TextBox 12">
            <a:extLst>
              <a:ext uri="{FF2B5EF4-FFF2-40B4-BE49-F238E27FC236}">
                <a16:creationId xmlns:a16="http://schemas.microsoft.com/office/drawing/2014/main" id="{A94333D0-73BA-48D2-AA6E-3F2C63C9CA8F}"/>
              </a:ext>
            </a:extLst>
          </p:cNvPr>
          <p:cNvSpPr txBox="1"/>
          <p:nvPr/>
        </p:nvSpPr>
        <p:spPr>
          <a:xfrm>
            <a:off x="5181601" y="6146800"/>
            <a:ext cx="1838324" cy="244475"/>
          </a:xfrm>
          <a:prstGeom prst="rect">
            <a:avLst/>
          </a:prstGeom>
          <a:noFill/>
        </p:spPr>
        <p:txBody>
          <a:bodyPr wrap="square" lIns="0" tIns="0" rIns="0" bIns="0" rtlCol="0" anchor="ctr" anchorCtr="0">
            <a:noAutofit/>
          </a:bodyPr>
          <a:lstStyle/>
          <a:p>
            <a:pPr algn="ctr"/>
            <a:r>
              <a:rPr lang="fi-FI" sz="1250" b="1">
                <a:solidFill>
                  <a:srgbClr val="FFFFFF"/>
                </a:solidFill>
              </a:rPr>
              <a:t>ku.ac.ae</a:t>
            </a:r>
            <a:endParaRPr lang="en-US" sz="1250" b="1">
              <a:solidFill>
                <a:srgbClr val="FFFFFF"/>
              </a:solidFill>
            </a:endParaRPr>
          </a:p>
        </p:txBody>
      </p:sp>
    </p:spTree>
    <p:extLst>
      <p:ext uri="{BB962C8B-B14F-4D97-AF65-F5344CB8AC3E}">
        <p14:creationId xmlns:p14="http://schemas.microsoft.com/office/powerpoint/2010/main" val="11783387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B1896-0D24-FE74-C93D-51F7AE70B0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E"/>
          </a:p>
        </p:txBody>
      </p:sp>
      <p:sp>
        <p:nvSpPr>
          <p:cNvPr id="3" name="Subtitle 2">
            <a:extLst>
              <a:ext uri="{FF2B5EF4-FFF2-40B4-BE49-F238E27FC236}">
                <a16:creationId xmlns:a16="http://schemas.microsoft.com/office/drawing/2014/main" id="{5D033AC8-E74D-2C54-B1BA-61D66CD525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E"/>
          </a:p>
        </p:txBody>
      </p:sp>
      <p:sp>
        <p:nvSpPr>
          <p:cNvPr id="4" name="Date Placeholder 3">
            <a:extLst>
              <a:ext uri="{FF2B5EF4-FFF2-40B4-BE49-F238E27FC236}">
                <a16:creationId xmlns:a16="http://schemas.microsoft.com/office/drawing/2014/main" id="{A2133AF7-B2D9-D1B9-3D1F-E891850EBC24}"/>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5" name="Footer Placeholder 4">
            <a:extLst>
              <a:ext uri="{FF2B5EF4-FFF2-40B4-BE49-F238E27FC236}">
                <a16:creationId xmlns:a16="http://schemas.microsoft.com/office/drawing/2014/main" id="{3B90EF09-950A-6CDD-4C8C-ACA5FF01FDE3}"/>
              </a:ext>
            </a:extLst>
          </p:cNvPr>
          <p:cNvSpPr>
            <a:spLocks noGrp="1"/>
          </p:cNvSpPr>
          <p:nvPr>
            <p:ph type="ftr" sz="quarter" idx="11"/>
          </p:nvPr>
        </p:nvSpPr>
        <p:spPr/>
        <p:txBody>
          <a:bodyPr/>
          <a:lstStyle/>
          <a:p>
            <a:endParaRPr lang="en-AE"/>
          </a:p>
        </p:txBody>
      </p:sp>
      <p:sp>
        <p:nvSpPr>
          <p:cNvPr id="6" name="Slide Number Placeholder 5">
            <a:extLst>
              <a:ext uri="{FF2B5EF4-FFF2-40B4-BE49-F238E27FC236}">
                <a16:creationId xmlns:a16="http://schemas.microsoft.com/office/drawing/2014/main" id="{DCC9462E-1544-9942-016D-66CFA0882820}"/>
              </a:ext>
            </a:extLst>
          </p:cNvPr>
          <p:cNvSpPr>
            <a:spLocks noGrp="1"/>
          </p:cNvSpPr>
          <p:nvPr>
            <p:ph type="sldNum" sz="quarter" idx="12"/>
          </p:nvPr>
        </p:nvSpPr>
        <p:spPr/>
        <p:txBody>
          <a:bodyPr/>
          <a:lstStyle/>
          <a:p>
            <a:fld id="{92DB0E2E-35E5-496B-ADEF-F4D19DCB4BA1}" type="slidenum">
              <a:rPr lang="en-AE" smtClean="0"/>
              <a:t>‹#›</a:t>
            </a:fld>
            <a:endParaRPr lang="en-AE"/>
          </a:p>
        </p:txBody>
      </p:sp>
    </p:spTree>
    <p:extLst>
      <p:ext uri="{BB962C8B-B14F-4D97-AF65-F5344CB8AC3E}">
        <p14:creationId xmlns:p14="http://schemas.microsoft.com/office/powerpoint/2010/main" val="3665530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Nega">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ED11D-86B6-41D9-804F-B21E465E6E73}"/>
              </a:ext>
            </a:extLst>
          </p:cNvPr>
          <p:cNvSpPr>
            <a:spLocks noGrp="1"/>
          </p:cNvSpPr>
          <p:nvPr>
            <p:ph type="ctrTitle"/>
          </p:nvPr>
        </p:nvSpPr>
        <p:spPr>
          <a:xfrm>
            <a:off x="1524000" y="2676525"/>
            <a:ext cx="9144000" cy="1714500"/>
          </a:xfrm>
        </p:spPr>
        <p:txBody>
          <a:bodyPr anchor="b"/>
          <a:lstStyle>
            <a:lvl1pPr algn="ctr">
              <a:defRPr sz="6000" spc="0" baseline="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FB4DCADE-2A34-4B9D-9987-0330895D737E}"/>
              </a:ext>
            </a:extLst>
          </p:cNvPr>
          <p:cNvSpPr>
            <a:spLocks noGrp="1"/>
          </p:cNvSpPr>
          <p:nvPr>
            <p:ph type="subTitle" idx="1"/>
          </p:nvPr>
        </p:nvSpPr>
        <p:spPr>
          <a:xfrm>
            <a:off x="1524000" y="4429125"/>
            <a:ext cx="9144000" cy="1247775"/>
          </a:xfrm>
        </p:spPr>
        <p:txBody>
          <a:bodyPr>
            <a:normAutofit/>
          </a:bodyPr>
          <a:lstStyle>
            <a:lvl1pPr marL="0" indent="0" algn="ctr">
              <a:lnSpc>
                <a:spcPct val="80000"/>
              </a:lnSpc>
              <a:spcBef>
                <a:spcPts val="0"/>
              </a:spcBef>
              <a:buNone/>
              <a:defRPr sz="38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2" name="Text Placeholder 11">
            <a:extLst>
              <a:ext uri="{FF2B5EF4-FFF2-40B4-BE49-F238E27FC236}">
                <a16:creationId xmlns:a16="http://schemas.microsoft.com/office/drawing/2014/main" id="{45D87C84-1993-43C1-A570-C771C220FB5D}"/>
              </a:ext>
            </a:extLst>
          </p:cNvPr>
          <p:cNvSpPr>
            <a:spLocks noGrp="1"/>
          </p:cNvSpPr>
          <p:nvPr>
            <p:ph type="body" sz="quarter" idx="10"/>
          </p:nvPr>
        </p:nvSpPr>
        <p:spPr>
          <a:xfrm>
            <a:off x="3714750" y="6162674"/>
            <a:ext cx="4772025" cy="314325"/>
          </a:xfrm>
        </p:spPr>
        <p:txBody>
          <a:bodyPr>
            <a:normAutofit/>
          </a:bodyPr>
          <a:lstStyle>
            <a:lvl1pPr marL="0" indent="0" algn="ctr">
              <a:buNone/>
              <a:defRPr sz="1350" cap="all" baseline="0">
                <a:solidFill>
                  <a:schemeClr val="bg2"/>
                </a:solidFill>
              </a:defRPr>
            </a:lvl1pPr>
            <a:lvl2pPr algn="ctr">
              <a:defRPr/>
            </a:lvl2pPr>
            <a:lvl3pPr algn="ctr">
              <a:defRPr/>
            </a:lvl3pPr>
            <a:lvl4pPr algn="ctr">
              <a:defRPr/>
            </a:lvl4pPr>
            <a:lvl5pPr algn="ctr">
              <a:defRPr/>
            </a:lvl5pPr>
          </a:lstStyle>
          <a:p>
            <a:pPr lvl="0"/>
            <a:r>
              <a:rPr lang="en-US"/>
              <a:t>Click to edit Master text styles</a:t>
            </a:r>
          </a:p>
        </p:txBody>
      </p:sp>
      <p:cxnSp>
        <p:nvCxnSpPr>
          <p:cNvPr id="14" name="Straight Connector 13">
            <a:extLst>
              <a:ext uri="{FF2B5EF4-FFF2-40B4-BE49-F238E27FC236}">
                <a16:creationId xmlns:a16="http://schemas.microsoft.com/office/drawing/2014/main" id="{BB5B0621-5201-4B3C-B3F3-03D9DDA06A71}"/>
              </a:ext>
            </a:extLst>
          </p:cNvPr>
          <p:cNvCxnSpPr/>
          <p:nvPr/>
        </p:nvCxnSpPr>
        <p:spPr>
          <a:xfrm>
            <a:off x="5181600" y="2752725"/>
            <a:ext cx="180975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27211BEC-8A05-5048-8010-DA55CE4672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824" y="654528"/>
            <a:ext cx="3540072" cy="774496"/>
          </a:xfrm>
          <a:prstGeom prst="rect">
            <a:avLst/>
          </a:prstGeom>
        </p:spPr>
      </p:pic>
    </p:spTree>
    <p:extLst>
      <p:ext uri="{BB962C8B-B14F-4D97-AF65-F5344CB8AC3E}">
        <p14:creationId xmlns:p14="http://schemas.microsoft.com/office/powerpoint/2010/main" val="30502873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Photo">
    <p:bg>
      <p:bgPr>
        <a:solidFill>
          <a:srgbClr val="0047BA"/>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EB21E90-80D8-4070-8157-51F5D9E9BA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96ED11D-86B6-41D9-804F-B21E465E6E73}"/>
              </a:ext>
            </a:extLst>
          </p:cNvPr>
          <p:cNvSpPr>
            <a:spLocks noGrp="1"/>
          </p:cNvSpPr>
          <p:nvPr>
            <p:ph type="ctrTitle"/>
          </p:nvPr>
        </p:nvSpPr>
        <p:spPr>
          <a:xfrm>
            <a:off x="1524000" y="2676525"/>
            <a:ext cx="9144000" cy="1714500"/>
          </a:xfrm>
        </p:spPr>
        <p:txBody>
          <a:bodyPr anchor="b"/>
          <a:lstStyle>
            <a:lvl1pPr algn="ctr">
              <a:defRPr sz="6000" spc="0" baseline="0">
                <a:solidFill>
                  <a:srgbClr val="FFFFFF"/>
                </a:solidFill>
              </a:defRPr>
            </a:lvl1pPr>
          </a:lstStyle>
          <a:p>
            <a:r>
              <a:rPr lang="en-US"/>
              <a:t>Click to edit Master title style</a:t>
            </a:r>
          </a:p>
        </p:txBody>
      </p:sp>
      <p:sp>
        <p:nvSpPr>
          <p:cNvPr id="3" name="Subtitle 2">
            <a:extLst>
              <a:ext uri="{FF2B5EF4-FFF2-40B4-BE49-F238E27FC236}">
                <a16:creationId xmlns:a16="http://schemas.microsoft.com/office/drawing/2014/main" id="{FB4DCADE-2A34-4B9D-9987-0330895D737E}"/>
              </a:ext>
            </a:extLst>
          </p:cNvPr>
          <p:cNvSpPr>
            <a:spLocks noGrp="1"/>
          </p:cNvSpPr>
          <p:nvPr>
            <p:ph type="subTitle" idx="1"/>
          </p:nvPr>
        </p:nvSpPr>
        <p:spPr>
          <a:xfrm>
            <a:off x="1524000" y="4429125"/>
            <a:ext cx="9144000" cy="1247775"/>
          </a:xfrm>
        </p:spPr>
        <p:txBody>
          <a:bodyPr>
            <a:normAutofit/>
          </a:bodyPr>
          <a:lstStyle>
            <a:lvl1pPr marL="0" indent="0" algn="ctr">
              <a:lnSpc>
                <a:spcPct val="80000"/>
              </a:lnSpc>
              <a:spcBef>
                <a:spcPts val="0"/>
              </a:spcBef>
              <a:buNone/>
              <a:defRPr sz="3800">
                <a:solidFill>
                  <a:srgbClr val="FF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2" name="Text Placeholder 11">
            <a:extLst>
              <a:ext uri="{FF2B5EF4-FFF2-40B4-BE49-F238E27FC236}">
                <a16:creationId xmlns:a16="http://schemas.microsoft.com/office/drawing/2014/main" id="{45D87C84-1993-43C1-A570-C771C220FB5D}"/>
              </a:ext>
            </a:extLst>
          </p:cNvPr>
          <p:cNvSpPr>
            <a:spLocks noGrp="1"/>
          </p:cNvSpPr>
          <p:nvPr>
            <p:ph type="body" sz="quarter" idx="10"/>
          </p:nvPr>
        </p:nvSpPr>
        <p:spPr>
          <a:xfrm>
            <a:off x="3714750" y="6162674"/>
            <a:ext cx="4772025" cy="314325"/>
          </a:xfrm>
        </p:spPr>
        <p:txBody>
          <a:bodyPr>
            <a:normAutofit/>
          </a:bodyPr>
          <a:lstStyle>
            <a:lvl1pPr marL="0" indent="0" algn="ctr">
              <a:buNone/>
              <a:defRPr sz="1350" cap="all" baseline="0">
                <a:solidFill>
                  <a:srgbClr val="FFFFFF"/>
                </a:solidFill>
              </a:defRPr>
            </a:lvl1pPr>
            <a:lvl2pPr algn="ctr">
              <a:defRPr/>
            </a:lvl2pPr>
            <a:lvl3pPr algn="ctr">
              <a:defRPr/>
            </a:lvl3pPr>
            <a:lvl4pPr algn="ctr">
              <a:defRPr/>
            </a:lvl4pPr>
            <a:lvl5pPr algn="ctr">
              <a:defRPr/>
            </a:lvl5pPr>
          </a:lstStyle>
          <a:p>
            <a:pPr lvl="0"/>
            <a:r>
              <a:rPr lang="en-US"/>
              <a:t>Click to edit Master text styles</a:t>
            </a:r>
          </a:p>
        </p:txBody>
      </p:sp>
      <p:pic>
        <p:nvPicPr>
          <p:cNvPr id="8" name="Picture 7">
            <a:extLst>
              <a:ext uri="{FF2B5EF4-FFF2-40B4-BE49-F238E27FC236}">
                <a16:creationId xmlns:a16="http://schemas.microsoft.com/office/drawing/2014/main" id="{E14C8DC6-096E-714D-AF28-5869725897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823" y="654528"/>
            <a:ext cx="3540072" cy="774496"/>
          </a:xfrm>
          <a:prstGeom prst="rect">
            <a:avLst/>
          </a:prstGeom>
        </p:spPr>
      </p:pic>
      <p:cxnSp>
        <p:nvCxnSpPr>
          <p:cNvPr id="9" name="Straight Connector 8">
            <a:extLst>
              <a:ext uri="{FF2B5EF4-FFF2-40B4-BE49-F238E27FC236}">
                <a16:creationId xmlns:a16="http://schemas.microsoft.com/office/drawing/2014/main" id="{41EF1488-91C4-7449-841C-78AF4CE5EB83}"/>
              </a:ext>
            </a:extLst>
          </p:cNvPr>
          <p:cNvCxnSpPr/>
          <p:nvPr/>
        </p:nvCxnSpPr>
        <p:spPr>
          <a:xfrm>
            <a:off x="1769036" y="2752725"/>
            <a:ext cx="180975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0602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C5EF6-6786-4ED3-B643-2BCA247B6B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CB3A0E-D963-4BA4-863C-413B32E51A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8C6537-CD92-4621-BEAC-209C2F46767E}"/>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5" name="Footer Placeholder 4">
            <a:extLst>
              <a:ext uri="{FF2B5EF4-FFF2-40B4-BE49-F238E27FC236}">
                <a16:creationId xmlns:a16="http://schemas.microsoft.com/office/drawing/2014/main" id="{46802E95-BAFB-4FA5-935D-F153DAC81B79}"/>
              </a:ext>
            </a:extLst>
          </p:cNvPr>
          <p:cNvSpPr>
            <a:spLocks noGrp="1"/>
          </p:cNvSpPr>
          <p:nvPr>
            <p:ph type="ftr" sz="quarter" idx="11"/>
          </p:nvPr>
        </p:nvSpPr>
        <p:spPr/>
        <p:txBody>
          <a:bodyPr/>
          <a:lstStyle/>
          <a:p>
            <a:endParaRPr lang="en-AE"/>
          </a:p>
        </p:txBody>
      </p:sp>
      <p:sp>
        <p:nvSpPr>
          <p:cNvPr id="6" name="Slide Number Placeholder 5">
            <a:extLst>
              <a:ext uri="{FF2B5EF4-FFF2-40B4-BE49-F238E27FC236}">
                <a16:creationId xmlns:a16="http://schemas.microsoft.com/office/drawing/2014/main" id="{536AE8E8-275F-4879-A380-FC69F4F9B24F}"/>
              </a:ext>
            </a:extLst>
          </p:cNvPr>
          <p:cNvSpPr>
            <a:spLocks noGrp="1"/>
          </p:cNvSpPr>
          <p:nvPr>
            <p:ph type="sldNum" sz="quarter" idx="12"/>
          </p:nvPr>
        </p:nvSpPr>
        <p:spPr/>
        <p:txBody>
          <a:bodyPr/>
          <a:lstStyle/>
          <a:p>
            <a:fld id="{92DB0E2E-35E5-496B-ADEF-F4D19DCB4BA1}" type="slidenum">
              <a:rPr lang="en-AE" smtClean="0"/>
              <a:t>‹#›</a:t>
            </a:fld>
            <a:endParaRPr lang="en-AE"/>
          </a:p>
        </p:txBody>
      </p:sp>
      <p:pic>
        <p:nvPicPr>
          <p:cNvPr id="7" name="Picture 6">
            <a:extLst>
              <a:ext uri="{FF2B5EF4-FFF2-40B4-BE49-F238E27FC236}">
                <a16:creationId xmlns:a16="http://schemas.microsoft.com/office/drawing/2014/main" id="{85F31A79-8F5C-4459-9F47-4F4A56020D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8" cy="185303"/>
          </a:xfrm>
          <a:prstGeom prst="rect">
            <a:avLst/>
          </a:prstGeom>
        </p:spPr>
      </p:pic>
      <p:sp>
        <p:nvSpPr>
          <p:cNvPr id="8" name="TextBox 7">
            <a:extLst>
              <a:ext uri="{FF2B5EF4-FFF2-40B4-BE49-F238E27FC236}">
                <a16:creationId xmlns:a16="http://schemas.microsoft.com/office/drawing/2014/main" id="{4E74C6A6-466D-458F-9462-128882D6EF6C}"/>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cxnSp>
        <p:nvCxnSpPr>
          <p:cNvPr id="11" name="Straight Connector 10">
            <a:extLst>
              <a:ext uri="{FF2B5EF4-FFF2-40B4-BE49-F238E27FC236}">
                <a16:creationId xmlns:a16="http://schemas.microsoft.com/office/drawing/2014/main" id="{8690FDB3-7706-4B32-BD35-532B4AC7ECDA}"/>
              </a:ext>
            </a:extLst>
          </p:cNvPr>
          <p:cNvCxnSpPr/>
          <p:nvPr/>
        </p:nvCxnSpPr>
        <p:spPr>
          <a:xfrm>
            <a:off x="383665" y="533400"/>
            <a:ext cx="11465435" cy="0"/>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41250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ortrai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CB3A0E-D963-4BA4-863C-413B32E51AE7}"/>
              </a:ext>
            </a:extLst>
          </p:cNvPr>
          <p:cNvSpPr>
            <a:spLocks noGrp="1"/>
          </p:cNvSpPr>
          <p:nvPr>
            <p:ph idx="1" hasCustomPrompt="1"/>
          </p:nvPr>
        </p:nvSpPr>
        <p:spPr>
          <a:xfrm>
            <a:off x="6162675" y="1152524"/>
            <a:ext cx="5191124" cy="5162121"/>
          </a:xfrm>
        </p:spPr>
        <p:txBody>
          <a:bodyPr/>
          <a:lstStyle>
            <a:lvl1pPr>
              <a:defRPr b="0"/>
            </a:lvl1pPr>
          </a:lstStyle>
          <a:p>
            <a:pPr lvl="0"/>
            <a:r>
              <a:rPr lang="en-US"/>
              <a:t>Heading 1</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8C6537-CD92-4621-BEAC-209C2F46767E}"/>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5" name="Footer Placeholder 4">
            <a:extLst>
              <a:ext uri="{FF2B5EF4-FFF2-40B4-BE49-F238E27FC236}">
                <a16:creationId xmlns:a16="http://schemas.microsoft.com/office/drawing/2014/main" id="{46802E95-BAFB-4FA5-935D-F153DAC81B79}"/>
              </a:ext>
            </a:extLst>
          </p:cNvPr>
          <p:cNvSpPr>
            <a:spLocks noGrp="1"/>
          </p:cNvSpPr>
          <p:nvPr>
            <p:ph type="ftr" sz="quarter" idx="11"/>
          </p:nvPr>
        </p:nvSpPr>
        <p:spPr/>
        <p:txBody>
          <a:bodyPr/>
          <a:lstStyle/>
          <a:p>
            <a:endParaRPr lang="en-AE"/>
          </a:p>
        </p:txBody>
      </p:sp>
      <p:sp>
        <p:nvSpPr>
          <p:cNvPr id="6" name="Slide Number Placeholder 5">
            <a:extLst>
              <a:ext uri="{FF2B5EF4-FFF2-40B4-BE49-F238E27FC236}">
                <a16:creationId xmlns:a16="http://schemas.microsoft.com/office/drawing/2014/main" id="{536AE8E8-275F-4879-A380-FC69F4F9B24F}"/>
              </a:ext>
            </a:extLst>
          </p:cNvPr>
          <p:cNvSpPr>
            <a:spLocks noGrp="1"/>
          </p:cNvSpPr>
          <p:nvPr>
            <p:ph type="sldNum" sz="quarter" idx="12"/>
          </p:nvPr>
        </p:nvSpPr>
        <p:spPr/>
        <p:txBody>
          <a:bodyPr/>
          <a:lstStyle/>
          <a:p>
            <a:fld id="{92DB0E2E-35E5-496B-ADEF-F4D19DCB4BA1}" type="slidenum">
              <a:rPr lang="en-AE" smtClean="0"/>
              <a:t>‹#›</a:t>
            </a:fld>
            <a:endParaRPr lang="en-AE"/>
          </a:p>
        </p:txBody>
      </p:sp>
      <p:pic>
        <p:nvPicPr>
          <p:cNvPr id="7" name="Picture 6">
            <a:extLst>
              <a:ext uri="{FF2B5EF4-FFF2-40B4-BE49-F238E27FC236}">
                <a16:creationId xmlns:a16="http://schemas.microsoft.com/office/drawing/2014/main" id="{85F31A79-8F5C-4459-9F47-4F4A56020D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8" cy="185303"/>
          </a:xfrm>
          <a:prstGeom prst="rect">
            <a:avLst/>
          </a:prstGeom>
        </p:spPr>
      </p:pic>
      <p:sp>
        <p:nvSpPr>
          <p:cNvPr id="8" name="TextBox 7">
            <a:extLst>
              <a:ext uri="{FF2B5EF4-FFF2-40B4-BE49-F238E27FC236}">
                <a16:creationId xmlns:a16="http://schemas.microsoft.com/office/drawing/2014/main" id="{4E74C6A6-466D-458F-9462-128882D6EF6C}"/>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sp>
        <p:nvSpPr>
          <p:cNvPr id="11" name="Title 10">
            <a:extLst>
              <a:ext uri="{FF2B5EF4-FFF2-40B4-BE49-F238E27FC236}">
                <a16:creationId xmlns:a16="http://schemas.microsoft.com/office/drawing/2014/main" id="{1C1F0F3F-166A-422E-B49B-E35296BCC605}"/>
              </a:ext>
            </a:extLst>
          </p:cNvPr>
          <p:cNvSpPr>
            <a:spLocks noGrp="1"/>
          </p:cNvSpPr>
          <p:nvPr>
            <p:ph type="title"/>
          </p:nvPr>
        </p:nvSpPr>
        <p:spPr>
          <a:xfrm>
            <a:off x="1362075" y="1123950"/>
            <a:ext cx="4419600" cy="5190695"/>
          </a:xfrm>
        </p:spPr>
        <p:txBody>
          <a:bodyPr anchor="t" anchorCtr="0"/>
          <a:lstStyle/>
          <a:p>
            <a:r>
              <a:rPr lang="en-US"/>
              <a:t>Click to edit Master title style</a:t>
            </a:r>
          </a:p>
        </p:txBody>
      </p:sp>
      <p:cxnSp>
        <p:nvCxnSpPr>
          <p:cNvPr id="13" name="Straight Connector 12">
            <a:extLst>
              <a:ext uri="{FF2B5EF4-FFF2-40B4-BE49-F238E27FC236}">
                <a16:creationId xmlns:a16="http://schemas.microsoft.com/office/drawing/2014/main" id="{1385506D-9F69-4855-B473-3BFDAF44ED69}"/>
              </a:ext>
            </a:extLst>
          </p:cNvPr>
          <p:cNvCxnSpPr/>
          <p:nvPr/>
        </p:nvCxnSpPr>
        <p:spPr>
          <a:xfrm>
            <a:off x="383665" y="533400"/>
            <a:ext cx="11465435" cy="0"/>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0806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8BB98-3A1E-4BA6-A18A-C711FCA9CA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F5B3EF-8293-4FA5-B31C-91F5BA7D4E00}"/>
              </a:ext>
            </a:extLst>
          </p:cNvPr>
          <p:cNvSpPr>
            <a:spLocks noGrp="1"/>
          </p:cNvSpPr>
          <p:nvPr>
            <p:ph sz="half" idx="1"/>
          </p:nvPr>
        </p:nvSpPr>
        <p:spPr>
          <a:xfrm>
            <a:off x="1360800" y="1868400"/>
            <a:ext cx="4680000" cy="444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F6ED27-71A5-4DAD-A199-5EA0A05E7D6B}"/>
              </a:ext>
            </a:extLst>
          </p:cNvPr>
          <p:cNvSpPr>
            <a:spLocks noGrp="1"/>
          </p:cNvSpPr>
          <p:nvPr>
            <p:ph sz="half" idx="2"/>
          </p:nvPr>
        </p:nvSpPr>
        <p:spPr>
          <a:xfrm>
            <a:off x="6667500" y="1868400"/>
            <a:ext cx="4680000" cy="444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6C24C3-5F25-4ACD-A2D4-0198F4B9FF53}"/>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6" name="Footer Placeholder 5">
            <a:extLst>
              <a:ext uri="{FF2B5EF4-FFF2-40B4-BE49-F238E27FC236}">
                <a16:creationId xmlns:a16="http://schemas.microsoft.com/office/drawing/2014/main" id="{EC61D6D0-37D4-42A5-B774-5A583D8407F5}"/>
              </a:ext>
            </a:extLst>
          </p:cNvPr>
          <p:cNvSpPr>
            <a:spLocks noGrp="1"/>
          </p:cNvSpPr>
          <p:nvPr>
            <p:ph type="ftr" sz="quarter" idx="11"/>
          </p:nvPr>
        </p:nvSpPr>
        <p:spPr/>
        <p:txBody>
          <a:bodyPr/>
          <a:lstStyle/>
          <a:p>
            <a:endParaRPr lang="en-AE"/>
          </a:p>
        </p:txBody>
      </p:sp>
      <p:sp>
        <p:nvSpPr>
          <p:cNvPr id="7" name="Slide Number Placeholder 6">
            <a:extLst>
              <a:ext uri="{FF2B5EF4-FFF2-40B4-BE49-F238E27FC236}">
                <a16:creationId xmlns:a16="http://schemas.microsoft.com/office/drawing/2014/main" id="{C4B79724-736B-42D4-9FC2-BBF87F438A01}"/>
              </a:ext>
            </a:extLst>
          </p:cNvPr>
          <p:cNvSpPr>
            <a:spLocks noGrp="1"/>
          </p:cNvSpPr>
          <p:nvPr>
            <p:ph type="sldNum" sz="quarter" idx="12"/>
          </p:nvPr>
        </p:nvSpPr>
        <p:spPr/>
        <p:txBody>
          <a:bodyPr/>
          <a:lstStyle/>
          <a:p>
            <a:fld id="{92DB0E2E-35E5-496B-ADEF-F4D19DCB4BA1}" type="slidenum">
              <a:rPr lang="en-AE" smtClean="0"/>
              <a:t>‹#›</a:t>
            </a:fld>
            <a:endParaRPr lang="en-AE"/>
          </a:p>
        </p:txBody>
      </p:sp>
      <p:sp>
        <p:nvSpPr>
          <p:cNvPr id="8" name="TextBox 7">
            <a:extLst>
              <a:ext uri="{FF2B5EF4-FFF2-40B4-BE49-F238E27FC236}">
                <a16:creationId xmlns:a16="http://schemas.microsoft.com/office/drawing/2014/main" id="{AA8462DF-95A9-4839-9F28-1A83BCE28186}"/>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pic>
        <p:nvPicPr>
          <p:cNvPr id="9" name="Picture 8">
            <a:extLst>
              <a:ext uri="{FF2B5EF4-FFF2-40B4-BE49-F238E27FC236}">
                <a16:creationId xmlns:a16="http://schemas.microsoft.com/office/drawing/2014/main" id="{DEDB1926-9526-4026-8069-F153FB78BD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8" cy="185303"/>
          </a:xfrm>
          <a:prstGeom prst="rect">
            <a:avLst/>
          </a:prstGeom>
        </p:spPr>
      </p:pic>
      <p:cxnSp>
        <p:nvCxnSpPr>
          <p:cNvPr id="10" name="Straight Connector 9">
            <a:extLst>
              <a:ext uri="{FF2B5EF4-FFF2-40B4-BE49-F238E27FC236}">
                <a16:creationId xmlns:a16="http://schemas.microsoft.com/office/drawing/2014/main" id="{5B93EDA0-B8B5-41ED-80CE-BFDA6DF8FC4B}"/>
              </a:ext>
            </a:extLst>
          </p:cNvPr>
          <p:cNvCxnSpPr/>
          <p:nvPr/>
        </p:nvCxnSpPr>
        <p:spPr>
          <a:xfrm>
            <a:off x="383665" y="533400"/>
            <a:ext cx="11465435" cy="0"/>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9526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8BB98-3A1E-4BA6-A18A-C711FCA9CA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F5B3EF-8293-4FA5-B31C-91F5BA7D4E00}"/>
              </a:ext>
            </a:extLst>
          </p:cNvPr>
          <p:cNvSpPr>
            <a:spLocks noGrp="1"/>
          </p:cNvSpPr>
          <p:nvPr>
            <p:ph sz="half" idx="1"/>
          </p:nvPr>
        </p:nvSpPr>
        <p:spPr>
          <a:xfrm>
            <a:off x="1360800" y="2352674"/>
            <a:ext cx="4680000" cy="3965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F6ED27-71A5-4DAD-A199-5EA0A05E7D6B}"/>
              </a:ext>
            </a:extLst>
          </p:cNvPr>
          <p:cNvSpPr>
            <a:spLocks noGrp="1"/>
          </p:cNvSpPr>
          <p:nvPr>
            <p:ph sz="half" idx="2"/>
          </p:nvPr>
        </p:nvSpPr>
        <p:spPr>
          <a:xfrm>
            <a:off x="6667500" y="2352674"/>
            <a:ext cx="4680000" cy="3965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6C24C3-5F25-4ACD-A2D4-0198F4B9FF53}"/>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6" name="Footer Placeholder 5">
            <a:extLst>
              <a:ext uri="{FF2B5EF4-FFF2-40B4-BE49-F238E27FC236}">
                <a16:creationId xmlns:a16="http://schemas.microsoft.com/office/drawing/2014/main" id="{EC61D6D0-37D4-42A5-B774-5A583D8407F5}"/>
              </a:ext>
            </a:extLst>
          </p:cNvPr>
          <p:cNvSpPr>
            <a:spLocks noGrp="1"/>
          </p:cNvSpPr>
          <p:nvPr>
            <p:ph type="ftr" sz="quarter" idx="11"/>
          </p:nvPr>
        </p:nvSpPr>
        <p:spPr/>
        <p:txBody>
          <a:bodyPr/>
          <a:lstStyle/>
          <a:p>
            <a:endParaRPr lang="en-AE"/>
          </a:p>
        </p:txBody>
      </p:sp>
      <p:sp>
        <p:nvSpPr>
          <p:cNvPr id="7" name="Slide Number Placeholder 6">
            <a:extLst>
              <a:ext uri="{FF2B5EF4-FFF2-40B4-BE49-F238E27FC236}">
                <a16:creationId xmlns:a16="http://schemas.microsoft.com/office/drawing/2014/main" id="{C4B79724-736B-42D4-9FC2-BBF87F438A01}"/>
              </a:ext>
            </a:extLst>
          </p:cNvPr>
          <p:cNvSpPr>
            <a:spLocks noGrp="1"/>
          </p:cNvSpPr>
          <p:nvPr>
            <p:ph type="sldNum" sz="quarter" idx="12"/>
          </p:nvPr>
        </p:nvSpPr>
        <p:spPr/>
        <p:txBody>
          <a:bodyPr/>
          <a:lstStyle/>
          <a:p>
            <a:fld id="{92DB0E2E-35E5-496B-ADEF-F4D19DCB4BA1}" type="slidenum">
              <a:rPr lang="en-AE" smtClean="0"/>
              <a:t>‹#›</a:t>
            </a:fld>
            <a:endParaRPr lang="en-AE"/>
          </a:p>
        </p:txBody>
      </p:sp>
      <p:sp>
        <p:nvSpPr>
          <p:cNvPr id="8" name="Text Placeholder 2">
            <a:extLst>
              <a:ext uri="{FF2B5EF4-FFF2-40B4-BE49-F238E27FC236}">
                <a16:creationId xmlns:a16="http://schemas.microsoft.com/office/drawing/2014/main" id="{E4673FD0-9E13-4C1A-B859-688309735A0D}"/>
              </a:ext>
            </a:extLst>
          </p:cNvPr>
          <p:cNvSpPr>
            <a:spLocks noGrp="1"/>
          </p:cNvSpPr>
          <p:nvPr>
            <p:ph type="body" idx="13"/>
          </p:nvPr>
        </p:nvSpPr>
        <p:spPr>
          <a:xfrm>
            <a:off x="1360800" y="1868399"/>
            <a:ext cx="4680000" cy="379501"/>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Text Placeholder 4">
            <a:extLst>
              <a:ext uri="{FF2B5EF4-FFF2-40B4-BE49-F238E27FC236}">
                <a16:creationId xmlns:a16="http://schemas.microsoft.com/office/drawing/2014/main" id="{E81F1501-AF73-4AAC-9FF0-0767311D3E75}"/>
              </a:ext>
            </a:extLst>
          </p:cNvPr>
          <p:cNvSpPr>
            <a:spLocks noGrp="1"/>
          </p:cNvSpPr>
          <p:nvPr>
            <p:ph type="body" sz="quarter" idx="3"/>
          </p:nvPr>
        </p:nvSpPr>
        <p:spPr>
          <a:xfrm>
            <a:off x="6667500" y="1868399"/>
            <a:ext cx="4687888" cy="379501"/>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Box 9">
            <a:extLst>
              <a:ext uri="{FF2B5EF4-FFF2-40B4-BE49-F238E27FC236}">
                <a16:creationId xmlns:a16="http://schemas.microsoft.com/office/drawing/2014/main" id="{7ADE178B-FD49-4EE2-9A05-5F6BE0A0483C}"/>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pic>
        <p:nvPicPr>
          <p:cNvPr id="11" name="Picture 10">
            <a:extLst>
              <a:ext uri="{FF2B5EF4-FFF2-40B4-BE49-F238E27FC236}">
                <a16:creationId xmlns:a16="http://schemas.microsoft.com/office/drawing/2014/main" id="{68D110D8-F82F-4692-8B00-F633DEF1AC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8" cy="185303"/>
          </a:xfrm>
          <a:prstGeom prst="rect">
            <a:avLst/>
          </a:prstGeom>
        </p:spPr>
      </p:pic>
      <p:cxnSp>
        <p:nvCxnSpPr>
          <p:cNvPr id="12" name="Straight Connector 11">
            <a:extLst>
              <a:ext uri="{FF2B5EF4-FFF2-40B4-BE49-F238E27FC236}">
                <a16:creationId xmlns:a16="http://schemas.microsoft.com/office/drawing/2014/main" id="{6132C51C-6D36-4A71-A1DB-6C92A35CA313}"/>
              </a:ext>
            </a:extLst>
          </p:cNvPr>
          <p:cNvCxnSpPr/>
          <p:nvPr/>
        </p:nvCxnSpPr>
        <p:spPr>
          <a:xfrm>
            <a:off x="383665" y="533400"/>
            <a:ext cx="11465435" cy="0"/>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1996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hart with Caption">
    <p:spTree>
      <p:nvGrpSpPr>
        <p:cNvPr id="1" name=""/>
        <p:cNvGrpSpPr/>
        <p:nvPr/>
      </p:nvGrpSpPr>
      <p:grpSpPr>
        <a:xfrm>
          <a:off x="0" y="0"/>
          <a:ext cx="0" cy="0"/>
          <a:chOff x="0" y="0"/>
          <a:chExt cx="0" cy="0"/>
        </a:xfrm>
      </p:grpSpPr>
      <p:sp>
        <p:nvSpPr>
          <p:cNvPr id="8" name="Chart Placeholder 7">
            <a:extLst>
              <a:ext uri="{FF2B5EF4-FFF2-40B4-BE49-F238E27FC236}">
                <a16:creationId xmlns:a16="http://schemas.microsoft.com/office/drawing/2014/main" id="{F29153F9-78D4-4D70-B44A-4B9B91D91CB2}"/>
              </a:ext>
            </a:extLst>
          </p:cNvPr>
          <p:cNvSpPr>
            <a:spLocks noGrp="1"/>
          </p:cNvSpPr>
          <p:nvPr>
            <p:ph type="chart" sz="quarter" idx="14"/>
          </p:nvPr>
        </p:nvSpPr>
        <p:spPr>
          <a:xfrm>
            <a:off x="6162675" y="771525"/>
            <a:ext cx="5638800" cy="5534025"/>
          </a:xfrm>
        </p:spPr>
        <p:txBody>
          <a:bodyPr/>
          <a:lstStyle>
            <a:lvl1pPr marL="0" indent="0">
              <a:buNone/>
              <a:defRPr/>
            </a:lvl1pPr>
          </a:lstStyle>
          <a:p>
            <a:r>
              <a:rPr lang="en-US"/>
              <a:t>Click icon to add chart</a:t>
            </a:r>
          </a:p>
        </p:txBody>
      </p:sp>
      <p:sp>
        <p:nvSpPr>
          <p:cNvPr id="2" name="Title 1">
            <a:extLst>
              <a:ext uri="{FF2B5EF4-FFF2-40B4-BE49-F238E27FC236}">
                <a16:creationId xmlns:a16="http://schemas.microsoft.com/office/drawing/2014/main" id="{C6CC5EF6-6786-4ED3-B643-2BCA247B6B43}"/>
              </a:ext>
            </a:extLst>
          </p:cNvPr>
          <p:cNvSpPr>
            <a:spLocks noGrp="1"/>
          </p:cNvSpPr>
          <p:nvPr>
            <p:ph type="title"/>
          </p:nvPr>
        </p:nvSpPr>
        <p:spPr>
          <a:xfrm>
            <a:off x="1362075" y="542925"/>
            <a:ext cx="4181476" cy="1114425"/>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42CB3A0E-D963-4BA4-863C-413B32E51AE7}"/>
              </a:ext>
            </a:extLst>
          </p:cNvPr>
          <p:cNvSpPr>
            <a:spLocks noGrp="1"/>
          </p:cNvSpPr>
          <p:nvPr>
            <p:ph idx="1"/>
          </p:nvPr>
        </p:nvSpPr>
        <p:spPr>
          <a:xfrm>
            <a:off x="1362075" y="1866900"/>
            <a:ext cx="4181476" cy="4448175"/>
          </a:xfrm>
        </p:spPr>
        <p:txBody>
          <a:bodyPr/>
          <a:lstStyle>
            <a:lvl1pPr marL="0" indent="0">
              <a:buNone/>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8C6537-CD92-4621-BEAC-209C2F46767E}"/>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5" name="Footer Placeholder 4">
            <a:extLst>
              <a:ext uri="{FF2B5EF4-FFF2-40B4-BE49-F238E27FC236}">
                <a16:creationId xmlns:a16="http://schemas.microsoft.com/office/drawing/2014/main" id="{46802E95-BAFB-4FA5-935D-F153DAC81B79}"/>
              </a:ext>
            </a:extLst>
          </p:cNvPr>
          <p:cNvSpPr>
            <a:spLocks noGrp="1"/>
          </p:cNvSpPr>
          <p:nvPr>
            <p:ph type="ftr" sz="quarter" idx="11"/>
          </p:nvPr>
        </p:nvSpPr>
        <p:spPr/>
        <p:txBody>
          <a:bodyPr/>
          <a:lstStyle/>
          <a:p>
            <a:endParaRPr lang="en-AE"/>
          </a:p>
        </p:txBody>
      </p:sp>
      <p:sp>
        <p:nvSpPr>
          <p:cNvPr id="6" name="Slide Number Placeholder 5">
            <a:extLst>
              <a:ext uri="{FF2B5EF4-FFF2-40B4-BE49-F238E27FC236}">
                <a16:creationId xmlns:a16="http://schemas.microsoft.com/office/drawing/2014/main" id="{536AE8E8-275F-4879-A380-FC69F4F9B24F}"/>
              </a:ext>
            </a:extLst>
          </p:cNvPr>
          <p:cNvSpPr>
            <a:spLocks noGrp="1"/>
          </p:cNvSpPr>
          <p:nvPr>
            <p:ph type="sldNum" sz="quarter" idx="12"/>
          </p:nvPr>
        </p:nvSpPr>
        <p:spPr/>
        <p:txBody>
          <a:bodyPr/>
          <a:lstStyle/>
          <a:p>
            <a:fld id="{92DB0E2E-35E5-496B-ADEF-F4D19DCB4BA1}" type="slidenum">
              <a:rPr lang="en-AE" smtClean="0"/>
              <a:t>‹#›</a:t>
            </a:fld>
            <a:endParaRPr lang="en-AE"/>
          </a:p>
        </p:txBody>
      </p:sp>
      <p:sp>
        <p:nvSpPr>
          <p:cNvPr id="11" name="TextBox 10">
            <a:extLst>
              <a:ext uri="{FF2B5EF4-FFF2-40B4-BE49-F238E27FC236}">
                <a16:creationId xmlns:a16="http://schemas.microsoft.com/office/drawing/2014/main" id="{27C296D0-EF25-4659-9A29-DE874EE0BD57}"/>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pic>
        <p:nvPicPr>
          <p:cNvPr id="12" name="Picture 11">
            <a:extLst>
              <a:ext uri="{FF2B5EF4-FFF2-40B4-BE49-F238E27FC236}">
                <a16:creationId xmlns:a16="http://schemas.microsoft.com/office/drawing/2014/main" id="{872D0369-8EEE-446D-A24C-9E71B18567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8" cy="185303"/>
          </a:xfrm>
          <a:prstGeom prst="rect">
            <a:avLst/>
          </a:prstGeom>
        </p:spPr>
      </p:pic>
      <p:cxnSp>
        <p:nvCxnSpPr>
          <p:cNvPr id="13" name="Straight Connector 12">
            <a:extLst>
              <a:ext uri="{FF2B5EF4-FFF2-40B4-BE49-F238E27FC236}">
                <a16:creationId xmlns:a16="http://schemas.microsoft.com/office/drawing/2014/main" id="{BDF66C09-963E-47DD-8166-11F0934BF635}"/>
              </a:ext>
            </a:extLst>
          </p:cNvPr>
          <p:cNvCxnSpPr/>
          <p:nvPr/>
        </p:nvCxnSpPr>
        <p:spPr>
          <a:xfrm>
            <a:off x="383665" y="533400"/>
            <a:ext cx="11465435" cy="0"/>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710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C5EF6-6786-4ED3-B643-2BCA247B6B43}"/>
              </a:ext>
            </a:extLst>
          </p:cNvPr>
          <p:cNvSpPr>
            <a:spLocks noGrp="1"/>
          </p:cNvSpPr>
          <p:nvPr>
            <p:ph type="title"/>
          </p:nvPr>
        </p:nvSpPr>
        <p:spPr>
          <a:xfrm>
            <a:off x="1362075" y="542925"/>
            <a:ext cx="4181476" cy="1114425"/>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42CB3A0E-D963-4BA4-863C-413B32E51AE7}"/>
              </a:ext>
            </a:extLst>
          </p:cNvPr>
          <p:cNvSpPr>
            <a:spLocks noGrp="1"/>
          </p:cNvSpPr>
          <p:nvPr>
            <p:ph idx="1"/>
          </p:nvPr>
        </p:nvSpPr>
        <p:spPr>
          <a:xfrm>
            <a:off x="1362075" y="1866900"/>
            <a:ext cx="4181476" cy="44481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8C6537-CD92-4621-BEAC-209C2F46767E}"/>
              </a:ext>
            </a:extLst>
          </p:cNvPr>
          <p:cNvSpPr>
            <a:spLocks noGrp="1"/>
          </p:cNvSpPr>
          <p:nvPr>
            <p:ph type="dt" sz="half" idx="10"/>
          </p:nvPr>
        </p:nvSpPr>
        <p:spPr/>
        <p:txBody>
          <a:bodyPr/>
          <a:lstStyle/>
          <a:p>
            <a:fld id="{3A0BB168-01FF-4C05-80DA-20C3D75AFE69}" type="datetimeFigureOut">
              <a:rPr lang="en-AE" smtClean="0"/>
              <a:t>04/12/2024</a:t>
            </a:fld>
            <a:endParaRPr lang="en-AE"/>
          </a:p>
        </p:txBody>
      </p:sp>
      <p:sp>
        <p:nvSpPr>
          <p:cNvPr id="5" name="Footer Placeholder 4">
            <a:extLst>
              <a:ext uri="{FF2B5EF4-FFF2-40B4-BE49-F238E27FC236}">
                <a16:creationId xmlns:a16="http://schemas.microsoft.com/office/drawing/2014/main" id="{46802E95-BAFB-4FA5-935D-F153DAC81B79}"/>
              </a:ext>
            </a:extLst>
          </p:cNvPr>
          <p:cNvSpPr>
            <a:spLocks noGrp="1"/>
          </p:cNvSpPr>
          <p:nvPr>
            <p:ph type="ftr" sz="quarter" idx="11"/>
          </p:nvPr>
        </p:nvSpPr>
        <p:spPr/>
        <p:txBody>
          <a:bodyPr/>
          <a:lstStyle/>
          <a:p>
            <a:endParaRPr lang="en-AE"/>
          </a:p>
        </p:txBody>
      </p:sp>
      <p:sp>
        <p:nvSpPr>
          <p:cNvPr id="6" name="Slide Number Placeholder 5">
            <a:extLst>
              <a:ext uri="{FF2B5EF4-FFF2-40B4-BE49-F238E27FC236}">
                <a16:creationId xmlns:a16="http://schemas.microsoft.com/office/drawing/2014/main" id="{536AE8E8-275F-4879-A380-FC69F4F9B24F}"/>
              </a:ext>
            </a:extLst>
          </p:cNvPr>
          <p:cNvSpPr>
            <a:spLocks noGrp="1"/>
          </p:cNvSpPr>
          <p:nvPr>
            <p:ph type="sldNum" sz="quarter" idx="12"/>
          </p:nvPr>
        </p:nvSpPr>
        <p:spPr/>
        <p:txBody>
          <a:bodyPr/>
          <a:lstStyle/>
          <a:p>
            <a:fld id="{92DB0E2E-35E5-496B-ADEF-F4D19DCB4BA1}" type="slidenum">
              <a:rPr lang="en-AE" smtClean="0"/>
              <a:t>‹#›</a:t>
            </a:fld>
            <a:endParaRPr lang="en-AE"/>
          </a:p>
        </p:txBody>
      </p:sp>
      <p:sp>
        <p:nvSpPr>
          <p:cNvPr id="9" name="Picture Placeholder 8">
            <a:extLst>
              <a:ext uri="{FF2B5EF4-FFF2-40B4-BE49-F238E27FC236}">
                <a16:creationId xmlns:a16="http://schemas.microsoft.com/office/drawing/2014/main" id="{A46E416A-BFDB-410E-9AC9-671259E5DAFB}"/>
              </a:ext>
            </a:extLst>
          </p:cNvPr>
          <p:cNvSpPr>
            <a:spLocks noGrp="1"/>
          </p:cNvSpPr>
          <p:nvPr>
            <p:ph type="pic" sz="quarter" idx="13"/>
          </p:nvPr>
        </p:nvSpPr>
        <p:spPr>
          <a:xfrm>
            <a:off x="6162675" y="771525"/>
            <a:ext cx="5638800" cy="5534025"/>
          </a:xfrm>
          <a:solidFill>
            <a:schemeClr val="bg1">
              <a:lumMod val="85000"/>
            </a:schemeClr>
          </a:solidFill>
        </p:spPr>
        <p:txBody>
          <a:bodyPr/>
          <a:lstStyle>
            <a:lvl1pPr marL="0" indent="0">
              <a:buNone/>
              <a:defRPr/>
            </a:lvl1pPr>
          </a:lstStyle>
          <a:p>
            <a:r>
              <a:rPr lang="en-US"/>
              <a:t>Click icon to add picture</a:t>
            </a:r>
          </a:p>
        </p:txBody>
      </p:sp>
      <p:sp>
        <p:nvSpPr>
          <p:cNvPr id="11" name="TextBox 10">
            <a:extLst>
              <a:ext uri="{FF2B5EF4-FFF2-40B4-BE49-F238E27FC236}">
                <a16:creationId xmlns:a16="http://schemas.microsoft.com/office/drawing/2014/main" id="{27C296D0-EF25-4659-9A29-DE874EE0BD57}"/>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pic>
        <p:nvPicPr>
          <p:cNvPr id="12" name="Picture 11">
            <a:extLst>
              <a:ext uri="{FF2B5EF4-FFF2-40B4-BE49-F238E27FC236}">
                <a16:creationId xmlns:a16="http://schemas.microsoft.com/office/drawing/2014/main" id="{872D0369-8EEE-446D-A24C-9E71B18567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665" y="236124"/>
            <a:ext cx="1811848" cy="185303"/>
          </a:xfrm>
          <a:prstGeom prst="rect">
            <a:avLst/>
          </a:prstGeom>
        </p:spPr>
      </p:pic>
      <p:cxnSp>
        <p:nvCxnSpPr>
          <p:cNvPr id="13" name="Straight Connector 12">
            <a:extLst>
              <a:ext uri="{FF2B5EF4-FFF2-40B4-BE49-F238E27FC236}">
                <a16:creationId xmlns:a16="http://schemas.microsoft.com/office/drawing/2014/main" id="{BDF66C09-963E-47DD-8166-11F0934BF635}"/>
              </a:ext>
            </a:extLst>
          </p:cNvPr>
          <p:cNvCxnSpPr/>
          <p:nvPr/>
        </p:nvCxnSpPr>
        <p:spPr>
          <a:xfrm>
            <a:off x="383665" y="533400"/>
            <a:ext cx="11465435" cy="0"/>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1301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7564FE-F745-443F-8321-B0EFD169FAC6}"/>
              </a:ext>
            </a:extLst>
          </p:cNvPr>
          <p:cNvSpPr>
            <a:spLocks noGrp="1"/>
          </p:cNvSpPr>
          <p:nvPr>
            <p:ph type="title"/>
          </p:nvPr>
        </p:nvSpPr>
        <p:spPr>
          <a:xfrm>
            <a:off x="1362074" y="542925"/>
            <a:ext cx="9991725" cy="1114425"/>
          </a:xfrm>
          <a:prstGeom prst="rect">
            <a:avLst/>
          </a:prstGeom>
        </p:spPr>
        <p:txBody>
          <a:bodyPr vert="horz" lIns="0" tIns="0" rIns="0" bIns="0" rtlCol="0" anchor="b" anchorCtr="0">
            <a:normAutofit/>
          </a:bodyPr>
          <a:lstStyle/>
          <a:p>
            <a:r>
              <a:rPr lang="en-US"/>
              <a:t>Click to edit Master title style</a:t>
            </a:r>
          </a:p>
        </p:txBody>
      </p:sp>
      <p:sp>
        <p:nvSpPr>
          <p:cNvPr id="3" name="Text Placeholder 2">
            <a:extLst>
              <a:ext uri="{FF2B5EF4-FFF2-40B4-BE49-F238E27FC236}">
                <a16:creationId xmlns:a16="http://schemas.microsoft.com/office/drawing/2014/main" id="{06911581-2B37-40B3-825A-043921DFB80C}"/>
              </a:ext>
            </a:extLst>
          </p:cNvPr>
          <p:cNvSpPr>
            <a:spLocks noGrp="1"/>
          </p:cNvSpPr>
          <p:nvPr>
            <p:ph type="body" idx="1"/>
          </p:nvPr>
        </p:nvSpPr>
        <p:spPr>
          <a:xfrm>
            <a:off x="1362074" y="1866900"/>
            <a:ext cx="9991725" cy="44481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A172D0-FD25-45C4-A82E-F4094DCDE0CC}"/>
              </a:ext>
            </a:extLst>
          </p:cNvPr>
          <p:cNvSpPr>
            <a:spLocks noGrp="1"/>
          </p:cNvSpPr>
          <p:nvPr>
            <p:ph type="dt" sz="half" idx="2"/>
          </p:nvPr>
        </p:nvSpPr>
        <p:spPr>
          <a:xfrm>
            <a:off x="8086725" y="203200"/>
            <a:ext cx="1733550" cy="244475"/>
          </a:xfrm>
          <a:prstGeom prst="rect">
            <a:avLst/>
          </a:prstGeom>
        </p:spPr>
        <p:txBody>
          <a:bodyPr vert="horz" lIns="0" tIns="0" rIns="0" bIns="0" rtlCol="0" anchor="ctr"/>
          <a:lstStyle>
            <a:lvl1pPr algn="r">
              <a:defRPr sz="850">
                <a:solidFill>
                  <a:schemeClr val="bg2"/>
                </a:solidFill>
              </a:defRPr>
            </a:lvl1pPr>
          </a:lstStyle>
          <a:p>
            <a:fld id="{3A0BB168-01FF-4C05-80DA-20C3D75AFE69}" type="datetimeFigureOut">
              <a:rPr lang="en-AE" smtClean="0"/>
              <a:t>04/12/2024</a:t>
            </a:fld>
            <a:endParaRPr lang="en-AE"/>
          </a:p>
        </p:txBody>
      </p:sp>
      <p:sp>
        <p:nvSpPr>
          <p:cNvPr id="5" name="Footer Placeholder 4">
            <a:extLst>
              <a:ext uri="{FF2B5EF4-FFF2-40B4-BE49-F238E27FC236}">
                <a16:creationId xmlns:a16="http://schemas.microsoft.com/office/drawing/2014/main" id="{F5B18871-7BC3-4A13-9CC9-B9A1DB22F262}"/>
              </a:ext>
            </a:extLst>
          </p:cNvPr>
          <p:cNvSpPr>
            <a:spLocks noGrp="1"/>
          </p:cNvSpPr>
          <p:nvPr>
            <p:ph type="ftr" sz="quarter" idx="3"/>
          </p:nvPr>
        </p:nvSpPr>
        <p:spPr>
          <a:xfrm>
            <a:off x="2867025" y="203200"/>
            <a:ext cx="4114800" cy="244475"/>
          </a:xfrm>
          <a:prstGeom prst="rect">
            <a:avLst/>
          </a:prstGeom>
        </p:spPr>
        <p:txBody>
          <a:bodyPr vert="horz" lIns="0" tIns="0" rIns="0" bIns="0" rtlCol="0" anchor="ctr"/>
          <a:lstStyle>
            <a:lvl1pPr algn="ctr">
              <a:defRPr sz="850">
                <a:solidFill>
                  <a:schemeClr val="bg2"/>
                </a:solidFill>
              </a:defRPr>
            </a:lvl1pPr>
          </a:lstStyle>
          <a:p>
            <a:endParaRPr lang="en-AE"/>
          </a:p>
        </p:txBody>
      </p:sp>
      <p:sp>
        <p:nvSpPr>
          <p:cNvPr id="6" name="Slide Number Placeholder 5">
            <a:extLst>
              <a:ext uri="{FF2B5EF4-FFF2-40B4-BE49-F238E27FC236}">
                <a16:creationId xmlns:a16="http://schemas.microsoft.com/office/drawing/2014/main" id="{A7EA17DA-0D3F-410F-A9AA-3171ED151327}"/>
              </a:ext>
            </a:extLst>
          </p:cNvPr>
          <p:cNvSpPr>
            <a:spLocks noGrp="1"/>
          </p:cNvSpPr>
          <p:nvPr>
            <p:ph type="sldNum" sz="quarter" idx="4"/>
          </p:nvPr>
        </p:nvSpPr>
        <p:spPr>
          <a:xfrm>
            <a:off x="11563349" y="203200"/>
            <a:ext cx="523875" cy="244475"/>
          </a:xfrm>
          <a:prstGeom prst="rect">
            <a:avLst/>
          </a:prstGeom>
        </p:spPr>
        <p:txBody>
          <a:bodyPr vert="horz" lIns="0" tIns="0" rIns="0" bIns="0" rtlCol="0" anchor="ctr"/>
          <a:lstStyle>
            <a:lvl1pPr algn="ctr">
              <a:defRPr sz="850">
                <a:solidFill>
                  <a:schemeClr val="bg2"/>
                </a:solidFill>
              </a:defRPr>
            </a:lvl1pPr>
          </a:lstStyle>
          <a:p>
            <a:fld id="{92DB0E2E-35E5-496B-ADEF-F4D19DCB4BA1}" type="slidenum">
              <a:rPr lang="en-AE" smtClean="0"/>
              <a:t>‹#›</a:t>
            </a:fld>
            <a:endParaRPr lang="en-AE"/>
          </a:p>
        </p:txBody>
      </p:sp>
      <p:sp>
        <p:nvSpPr>
          <p:cNvPr id="13" name="TextBox 12">
            <a:extLst>
              <a:ext uri="{FF2B5EF4-FFF2-40B4-BE49-F238E27FC236}">
                <a16:creationId xmlns:a16="http://schemas.microsoft.com/office/drawing/2014/main" id="{AC18493A-1FC9-483C-BC41-405831F9D965}"/>
              </a:ext>
            </a:extLst>
          </p:cNvPr>
          <p:cNvSpPr txBox="1"/>
          <p:nvPr/>
        </p:nvSpPr>
        <p:spPr>
          <a:xfrm>
            <a:off x="10410824" y="203200"/>
            <a:ext cx="962025" cy="244475"/>
          </a:xfrm>
          <a:prstGeom prst="rect">
            <a:avLst/>
          </a:prstGeom>
          <a:noFill/>
        </p:spPr>
        <p:txBody>
          <a:bodyPr wrap="square" lIns="0" tIns="0" rIns="0" bIns="0" rtlCol="0" anchor="ctr" anchorCtr="0">
            <a:noAutofit/>
          </a:bodyPr>
          <a:lstStyle/>
          <a:p>
            <a:pPr algn="r"/>
            <a:r>
              <a:rPr lang="fi-FI" sz="850">
                <a:solidFill>
                  <a:schemeClr val="bg2"/>
                </a:solidFill>
              </a:rPr>
              <a:t>ku.ac.ae</a:t>
            </a:r>
            <a:endParaRPr lang="en-US" sz="850">
              <a:solidFill>
                <a:schemeClr val="bg2"/>
              </a:solidFill>
            </a:endParaRPr>
          </a:p>
        </p:txBody>
      </p:sp>
    </p:spTree>
    <p:extLst>
      <p:ext uri="{BB962C8B-B14F-4D97-AF65-F5344CB8AC3E}">
        <p14:creationId xmlns:p14="http://schemas.microsoft.com/office/powerpoint/2010/main" val="14283790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914400" rtl="0" eaLnBrk="1" latinLnBrk="0" hangingPunct="1">
        <a:lnSpc>
          <a:spcPct val="100000"/>
        </a:lnSpc>
        <a:spcBef>
          <a:spcPct val="0"/>
        </a:spcBef>
        <a:buNone/>
        <a:defRPr sz="3600" b="1" kern="1200" spc="50" baseline="0">
          <a:solidFill>
            <a:schemeClr val="tx2"/>
          </a:solidFill>
          <a:latin typeface="+mj-lt"/>
          <a:ea typeface="+mj-ea"/>
          <a:cs typeface="+mj-cs"/>
        </a:defRPr>
      </a:lvl1pPr>
    </p:titleStyle>
    <p:bodyStyle>
      <a:lvl1pPr marL="180975" indent="-180975" algn="l" defTabSz="914400" rtl="0" eaLnBrk="1" latinLnBrk="0" hangingPunct="1">
        <a:lnSpc>
          <a:spcPct val="100000"/>
        </a:lnSpc>
        <a:spcBef>
          <a:spcPts val="400"/>
        </a:spcBef>
        <a:buFont typeface="Arial" panose="020B0604020202020204" pitchFamily="34" charset="0"/>
        <a:buChar char="•"/>
        <a:defRPr sz="1850" b="1" kern="1200">
          <a:solidFill>
            <a:schemeClr val="tx1"/>
          </a:solidFill>
          <a:latin typeface="+mn-lt"/>
          <a:ea typeface="+mn-ea"/>
          <a:cs typeface="+mn-cs"/>
        </a:defRPr>
      </a:lvl1pPr>
      <a:lvl2pPr marL="542925" indent="-180975" algn="l" defTabSz="914400" rtl="0" eaLnBrk="1" latinLnBrk="0" hangingPunct="1">
        <a:lnSpc>
          <a:spcPct val="100000"/>
        </a:lnSpc>
        <a:spcBef>
          <a:spcPts val="400"/>
        </a:spcBef>
        <a:buFont typeface="Arial" panose="020B0604020202020204" pitchFamily="34" charset="0"/>
        <a:buChar char="•"/>
        <a:defRPr sz="1850" kern="1200">
          <a:solidFill>
            <a:schemeClr val="tx1"/>
          </a:solidFill>
          <a:latin typeface="+mn-lt"/>
          <a:ea typeface="+mn-ea"/>
          <a:cs typeface="+mn-cs"/>
        </a:defRPr>
      </a:lvl2pPr>
      <a:lvl3pPr marL="714375" indent="-171450" algn="l" defTabSz="914400" rtl="0" eaLnBrk="1" latinLnBrk="0" hangingPunct="1">
        <a:lnSpc>
          <a:spcPct val="100000"/>
        </a:lnSpc>
        <a:spcBef>
          <a:spcPts val="400"/>
        </a:spcBef>
        <a:buFont typeface="Arial" panose="020B0604020202020204" pitchFamily="34" charset="0"/>
        <a:buChar char="•"/>
        <a:defRPr sz="1600" kern="1200">
          <a:solidFill>
            <a:schemeClr val="tx1"/>
          </a:solidFill>
          <a:latin typeface="+mn-lt"/>
          <a:ea typeface="+mn-ea"/>
          <a:cs typeface="+mn-cs"/>
        </a:defRPr>
      </a:lvl3pPr>
      <a:lvl4pPr marL="895350" indent="-180975" algn="l" defTabSz="914400" rtl="0" eaLnBrk="1" latinLnBrk="0" hangingPunct="1">
        <a:lnSpc>
          <a:spcPct val="100000"/>
        </a:lnSpc>
        <a:spcBef>
          <a:spcPts val="400"/>
        </a:spcBef>
        <a:buFont typeface="Arial" panose="020B0604020202020204" pitchFamily="34" charset="0"/>
        <a:buChar char="•"/>
        <a:defRPr sz="1600" kern="1200">
          <a:solidFill>
            <a:schemeClr val="tx1"/>
          </a:solidFill>
          <a:latin typeface="+mn-lt"/>
          <a:ea typeface="+mn-ea"/>
          <a:cs typeface="+mn-cs"/>
        </a:defRPr>
      </a:lvl4pPr>
      <a:lvl5pPr marL="1076325" indent="-180975" algn="l" defTabSz="914400" rtl="0" eaLnBrk="1" latinLnBrk="0" hangingPunct="1">
        <a:lnSpc>
          <a:spcPct val="100000"/>
        </a:lnSpc>
        <a:spcBef>
          <a:spcPts val="4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32.png"/><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35.png"/></Relationships>
</file>

<file path=ppt/slides/_rels/slide1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image" Target="../media/image40.svg"/><Relationship Id="rId3" Type="http://schemas.openxmlformats.org/officeDocument/2006/relationships/image" Target="../media/image6.png"/><Relationship Id="rId7"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38.svg"/><Relationship Id="rId5" Type="http://schemas.openxmlformats.org/officeDocument/2006/relationships/image" Target="../media/image37.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410.png"/><Relationship Id="rId4" Type="http://schemas.microsoft.com/office/2007/relationships/hdphoto" Target="../media/hdphoto6.wdp"/></Relationships>
</file>

<file path=ppt/slides/_rels/slide1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4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4.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8" Type="http://schemas.openxmlformats.org/officeDocument/2006/relationships/image" Target="../media/image50.svg"/><Relationship Id="rId3" Type="http://schemas.openxmlformats.org/officeDocument/2006/relationships/image" Target="../media/image45.png"/><Relationship Id="rId7" Type="http://schemas.openxmlformats.org/officeDocument/2006/relationships/image" Target="../media/image49.pn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48.svg"/><Relationship Id="rId5" Type="http://schemas.openxmlformats.org/officeDocument/2006/relationships/image" Target="../media/image47.png"/><Relationship Id="rId4" Type="http://schemas.openxmlformats.org/officeDocument/2006/relationships/image" Target="../media/image46.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microsoft.com/office/2007/relationships/hdphoto" Target="../media/hdphoto3.wdp"/></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2.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sv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6.sv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microsoft.com/office/2007/relationships/hdphoto" Target="../media/hdphoto5.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2AB197-362B-C97B-56C1-1166982D871A}"/>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61" b="91309" l="9961" r="91797">
                        <a14:foregroundMark x1="90332" y1="30078" x2="91797" y2="39551"/>
                        <a14:foregroundMark x1="91797" y1="39551" x2="91309" y2="40918"/>
                        <a14:foregroundMark x1="44141" y1="90234" x2="36621" y2="91309"/>
                        <a14:backgroundMark x1="65430" y1="28223" x2="65430" y2="28223"/>
                      </a14:backgroundRemoval>
                    </a14:imgEffect>
                  </a14:imgLayer>
                </a14:imgProps>
              </a:ext>
            </a:extLst>
          </a:blip>
          <a:stretch>
            <a:fillRect/>
          </a:stretch>
        </p:blipFill>
        <p:spPr>
          <a:xfrm>
            <a:off x="8392327" y="3212387"/>
            <a:ext cx="4172607" cy="4172607"/>
          </a:xfrm>
          <a:prstGeom prst="rect">
            <a:avLst/>
          </a:prstGeom>
        </p:spPr>
      </p:pic>
      <p:sp>
        <p:nvSpPr>
          <p:cNvPr id="4" name="Title 3">
            <a:extLst>
              <a:ext uri="{FF2B5EF4-FFF2-40B4-BE49-F238E27FC236}">
                <a16:creationId xmlns:a16="http://schemas.microsoft.com/office/drawing/2014/main" id="{B6B92DC3-A96D-5DF0-7C9F-882603B33954}"/>
              </a:ext>
            </a:extLst>
          </p:cNvPr>
          <p:cNvSpPr>
            <a:spLocks noGrp="1"/>
          </p:cNvSpPr>
          <p:nvPr>
            <p:ph type="ctrTitle"/>
          </p:nvPr>
        </p:nvSpPr>
        <p:spPr>
          <a:xfrm>
            <a:off x="1524000" y="2033751"/>
            <a:ext cx="9144000" cy="2357273"/>
          </a:xfrm>
        </p:spPr>
        <p:txBody>
          <a:bodyPr>
            <a:normAutofit fontScale="90000"/>
          </a:bodyPr>
          <a:lstStyle/>
          <a:p>
            <a:r>
              <a:rPr lang="en-US" dirty="0"/>
              <a:t>Flexible Link Motion Tracking and Velocity Estimation</a:t>
            </a:r>
            <a:endParaRPr lang="en-AE" dirty="0"/>
          </a:p>
        </p:txBody>
      </p:sp>
      <p:sp>
        <p:nvSpPr>
          <p:cNvPr id="5" name="Subtitle 4">
            <a:extLst>
              <a:ext uri="{FF2B5EF4-FFF2-40B4-BE49-F238E27FC236}">
                <a16:creationId xmlns:a16="http://schemas.microsoft.com/office/drawing/2014/main" id="{FF25FF0F-0AF4-EC9E-B50A-2AAF839A037A}"/>
              </a:ext>
            </a:extLst>
          </p:cNvPr>
          <p:cNvSpPr>
            <a:spLocks noGrp="1"/>
          </p:cNvSpPr>
          <p:nvPr>
            <p:ph type="subTitle" idx="1"/>
          </p:nvPr>
        </p:nvSpPr>
        <p:spPr>
          <a:xfrm>
            <a:off x="1524000" y="4606945"/>
            <a:ext cx="9144000" cy="1069955"/>
          </a:xfrm>
        </p:spPr>
        <p:txBody>
          <a:bodyPr/>
          <a:lstStyle/>
          <a:p>
            <a:r>
              <a:rPr lang="en-US" sz="2000" dirty="0"/>
              <a:t>Presented By: Aamna Alshehhi 100062675</a:t>
            </a:r>
          </a:p>
          <a:p>
            <a:endParaRPr lang="en-US" sz="2000" dirty="0"/>
          </a:p>
          <a:p>
            <a:endParaRPr lang="en-US" sz="2000" dirty="0"/>
          </a:p>
          <a:p>
            <a:endParaRPr lang="en-AE" dirty="0"/>
          </a:p>
        </p:txBody>
      </p:sp>
      <p:sp>
        <p:nvSpPr>
          <p:cNvPr id="6" name="Text Placeholder 5">
            <a:extLst>
              <a:ext uri="{FF2B5EF4-FFF2-40B4-BE49-F238E27FC236}">
                <a16:creationId xmlns:a16="http://schemas.microsoft.com/office/drawing/2014/main" id="{930F12B5-4325-4019-15D4-B2EFB0FDA244}"/>
              </a:ext>
            </a:extLst>
          </p:cNvPr>
          <p:cNvSpPr>
            <a:spLocks noGrp="1"/>
          </p:cNvSpPr>
          <p:nvPr>
            <p:ph type="body" sz="quarter" idx="10"/>
          </p:nvPr>
        </p:nvSpPr>
        <p:spPr/>
        <p:txBody>
          <a:bodyPr/>
          <a:lstStyle/>
          <a:p>
            <a:r>
              <a:rPr lang="en-US" dirty="0"/>
              <a:t>Presented to Prof Jorge Dias</a:t>
            </a:r>
            <a:endParaRPr lang="en-AE" dirty="0"/>
          </a:p>
        </p:txBody>
      </p:sp>
      <p:sp>
        <p:nvSpPr>
          <p:cNvPr id="10" name="TextBox 9">
            <a:extLst>
              <a:ext uri="{FF2B5EF4-FFF2-40B4-BE49-F238E27FC236}">
                <a16:creationId xmlns:a16="http://schemas.microsoft.com/office/drawing/2014/main" id="{303E58F8-CD47-C3E4-6239-97D922CB9825}"/>
              </a:ext>
            </a:extLst>
          </p:cNvPr>
          <p:cNvSpPr txBox="1"/>
          <p:nvPr/>
        </p:nvSpPr>
        <p:spPr>
          <a:xfrm>
            <a:off x="3888627" y="1636976"/>
            <a:ext cx="4414745" cy="307777"/>
          </a:xfrm>
          <a:prstGeom prst="rect">
            <a:avLst/>
          </a:prstGeom>
          <a:noFill/>
        </p:spPr>
        <p:txBody>
          <a:bodyPr wrap="square" lIns="0" tIns="0" rIns="0" bIns="0" rtlCol="0">
            <a:spAutoFit/>
          </a:bodyPr>
          <a:lstStyle/>
          <a:p>
            <a:pPr algn="ctr"/>
            <a:r>
              <a:rPr lang="en-US" sz="2000" b="1" dirty="0"/>
              <a:t>ECCE 756 Robotics Perception</a:t>
            </a:r>
            <a:endParaRPr lang="en-AE" sz="2000" b="1" dirty="0"/>
          </a:p>
        </p:txBody>
      </p:sp>
      <p:pic>
        <p:nvPicPr>
          <p:cNvPr id="2" name="Picture 1">
            <a:extLst>
              <a:ext uri="{FF2B5EF4-FFF2-40B4-BE49-F238E27FC236}">
                <a16:creationId xmlns:a16="http://schemas.microsoft.com/office/drawing/2014/main" id="{57104B22-316A-AFD5-F773-74265A3B4AFB}"/>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22109" b="84766" l="10000" r="90000">
                        <a14:foregroundMark x1="56389" y1="81563" x2="59583" y2="84766"/>
                        <a14:foregroundMark x1="30694" y1="22109" x2="30694" y2="22109"/>
                        <a14:backgroundMark x1="34583" y1="47266" x2="32361" y2="65703"/>
                        <a14:backgroundMark x1="32639" y1="22969" x2="32639" y2="22969"/>
                        <a14:backgroundMark x1="33333" y1="23281" x2="32778" y2="23281"/>
                        <a14:backgroundMark x1="32917" y1="23125" x2="31806" y2="22969"/>
                      </a14:backgroundRemoval>
                    </a14:imgEffect>
                  </a14:imgLayer>
                </a14:imgProps>
              </a:ext>
            </a:extLst>
          </a:blip>
          <a:srcRect t="17747" b="10529"/>
          <a:stretch/>
        </p:blipFill>
        <p:spPr>
          <a:xfrm rot="19261731" flipH="1">
            <a:off x="-130751" y="2595061"/>
            <a:ext cx="3794219" cy="4837992"/>
          </a:xfrm>
          <a:prstGeom prst="rect">
            <a:avLst/>
          </a:prstGeom>
        </p:spPr>
      </p:pic>
    </p:spTree>
    <p:extLst>
      <p:ext uri="{BB962C8B-B14F-4D97-AF65-F5344CB8AC3E}">
        <p14:creationId xmlns:p14="http://schemas.microsoft.com/office/powerpoint/2010/main" val="8675576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99FF-69E0-0EFC-B182-31DF5E46C86E}"/>
              </a:ext>
            </a:extLst>
          </p:cNvPr>
          <p:cNvSpPr>
            <a:spLocks noGrp="1"/>
          </p:cNvSpPr>
          <p:nvPr>
            <p:ph type="title"/>
          </p:nvPr>
        </p:nvSpPr>
        <p:spPr/>
        <p:txBody>
          <a:bodyPr/>
          <a:lstStyle/>
          <a:p>
            <a:r>
              <a:rPr lang="en-US" dirty="0"/>
              <a:t>Noise Removal</a:t>
            </a:r>
            <a:endParaRPr lang="en-AE" dirty="0"/>
          </a:p>
        </p:txBody>
      </p:sp>
      <p:sp>
        <p:nvSpPr>
          <p:cNvPr id="7" name="Shape">
            <a:extLst>
              <a:ext uri="{FF2B5EF4-FFF2-40B4-BE49-F238E27FC236}">
                <a16:creationId xmlns:a16="http://schemas.microsoft.com/office/drawing/2014/main" id="{07FC01FA-8FBA-497D-A15E-7512DBD8D490}"/>
              </a:ext>
            </a:extLst>
          </p:cNvPr>
          <p:cNvSpPr/>
          <p:nvPr/>
        </p:nvSpPr>
        <p:spPr>
          <a:xfrm>
            <a:off x="1672284" y="2250863"/>
            <a:ext cx="2533307" cy="301398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3789"/>
                </a:lnTo>
                <a:cubicBezTo>
                  <a:pt x="0" y="1696"/>
                  <a:pt x="1696" y="0"/>
                  <a:pt x="3789" y="0"/>
                </a:cubicBezTo>
                <a:lnTo>
                  <a:pt x="21600" y="0"/>
                </a:lnTo>
                <a:lnTo>
                  <a:pt x="21600" y="21600"/>
                </a:lnTo>
                <a:close/>
              </a:path>
            </a:pathLst>
          </a:custGeom>
          <a:solidFill>
            <a:schemeClr val="tx2">
              <a:lumMod val="75000"/>
            </a:schemeClr>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effectLst>
                  <a:outerShdw blurRad="38100" dist="12700" dir="5400000" rotWithShape="0">
                    <a:srgbClr val="000000">
                      <a:alpha val="50000"/>
                    </a:srgbClr>
                  </a:outerShdw>
                </a:effectLst>
              </a:defRPr>
            </a:pPr>
            <a:endParaRPr/>
          </a:p>
        </p:txBody>
      </p:sp>
      <p:sp>
        <p:nvSpPr>
          <p:cNvPr id="8" name="Shape">
            <a:extLst>
              <a:ext uri="{FF2B5EF4-FFF2-40B4-BE49-F238E27FC236}">
                <a16:creationId xmlns:a16="http://schemas.microsoft.com/office/drawing/2014/main" id="{D879C525-B957-4ADB-8F24-1753CC9D4AA7}"/>
              </a:ext>
            </a:extLst>
          </p:cNvPr>
          <p:cNvSpPr/>
          <p:nvPr/>
        </p:nvSpPr>
        <p:spPr>
          <a:xfrm>
            <a:off x="7764306" y="2250863"/>
            <a:ext cx="2533307" cy="301398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17811" y="0"/>
                </a:lnTo>
                <a:cubicBezTo>
                  <a:pt x="19904" y="0"/>
                  <a:pt x="21600" y="1696"/>
                  <a:pt x="21600" y="3789"/>
                </a:cubicBezTo>
                <a:lnTo>
                  <a:pt x="21600" y="21600"/>
                </a:lnTo>
                <a:close/>
              </a:path>
            </a:pathLst>
          </a:custGeom>
          <a:solidFill>
            <a:schemeClr val="tx2">
              <a:lumMod val="40000"/>
              <a:lumOff val="60000"/>
            </a:schemeClr>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effectLst>
                  <a:outerShdw blurRad="38100" dist="12700" dir="5400000" rotWithShape="0">
                    <a:srgbClr val="000000">
                      <a:alpha val="50000"/>
                    </a:srgbClr>
                  </a:outerShdw>
                </a:effectLst>
              </a:defRPr>
            </a:pPr>
            <a:endParaRPr/>
          </a:p>
        </p:txBody>
      </p:sp>
      <p:sp>
        <p:nvSpPr>
          <p:cNvPr id="9" name="Shape">
            <a:extLst>
              <a:ext uri="{FF2B5EF4-FFF2-40B4-BE49-F238E27FC236}">
                <a16:creationId xmlns:a16="http://schemas.microsoft.com/office/drawing/2014/main" id="{FEDE5D44-51E4-412A-9920-247B0BFCA965}"/>
              </a:ext>
            </a:extLst>
          </p:cNvPr>
          <p:cNvSpPr/>
          <p:nvPr/>
        </p:nvSpPr>
        <p:spPr>
          <a:xfrm>
            <a:off x="7430236" y="3675445"/>
            <a:ext cx="3305897" cy="1954457"/>
          </a:xfrm>
          <a:custGeom>
            <a:avLst/>
            <a:gdLst/>
            <a:ahLst/>
            <a:cxnLst>
              <a:cxn ang="0">
                <a:pos x="wd2" y="hd2"/>
              </a:cxn>
              <a:cxn ang="5400000">
                <a:pos x="wd2" y="hd2"/>
              </a:cxn>
              <a:cxn ang="10800000">
                <a:pos x="wd2" y="hd2"/>
              </a:cxn>
              <a:cxn ang="16200000">
                <a:pos x="wd2" y="hd2"/>
              </a:cxn>
            </a:cxnLst>
            <a:rect l="0" t="0" r="r" b="b"/>
            <a:pathLst>
              <a:path w="21552" h="21555" extrusionOk="0">
                <a:moveTo>
                  <a:pt x="21521" y="3245"/>
                </a:moveTo>
                <a:lnTo>
                  <a:pt x="20439" y="137"/>
                </a:lnTo>
                <a:cubicBezTo>
                  <a:pt x="20371" y="-45"/>
                  <a:pt x="20236" y="-45"/>
                  <a:pt x="20168" y="137"/>
                </a:cubicBezTo>
                <a:lnTo>
                  <a:pt x="19086" y="3245"/>
                </a:lnTo>
                <a:cubicBezTo>
                  <a:pt x="19007" y="3472"/>
                  <a:pt x="19086" y="3767"/>
                  <a:pt x="19221" y="3767"/>
                </a:cubicBezTo>
                <a:lnTo>
                  <a:pt x="19650" y="3767"/>
                </a:lnTo>
                <a:lnTo>
                  <a:pt x="19796" y="3767"/>
                </a:lnTo>
                <a:lnTo>
                  <a:pt x="19796" y="19513"/>
                </a:lnTo>
                <a:lnTo>
                  <a:pt x="1015" y="19513"/>
                </a:lnTo>
                <a:lnTo>
                  <a:pt x="1015" y="3563"/>
                </a:lnTo>
                <a:cubicBezTo>
                  <a:pt x="1015" y="2995"/>
                  <a:pt x="789" y="2542"/>
                  <a:pt x="507" y="2542"/>
                </a:cubicBezTo>
                <a:cubicBezTo>
                  <a:pt x="225" y="2542"/>
                  <a:pt x="0" y="2995"/>
                  <a:pt x="0" y="3563"/>
                </a:cubicBezTo>
                <a:lnTo>
                  <a:pt x="0" y="20534"/>
                </a:lnTo>
                <a:cubicBezTo>
                  <a:pt x="0" y="21101"/>
                  <a:pt x="225" y="21555"/>
                  <a:pt x="507" y="21555"/>
                </a:cubicBezTo>
                <a:lnTo>
                  <a:pt x="20304" y="21555"/>
                </a:lnTo>
                <a:cubicBezTo>
                  <a:pt x="20585" y="21555"/>
                  <a:pt x="20811" y="21101"/>
                  <a:pt x="20811" y="20534"/>
                </a:cubicBezTo>
                <a:lnTo>
                  <a:pt x="20811" y="3767"/>
                </a:lnTo>
                <a:lnTo>
                  <a:pt x="20957" y="3767"/>
                </a:lnTo>
                <a:lnTo>
                  <a:pt x="21386" y="3767"/>
                </a:lnTo>
                <a:cubicBezTo>
                  <a:pt x="21521" y="3767"/>
                  <a:pt x="21600" y="3472"/>
                  <a:pt x="21521" y="3245"/>
                </a:cubicBezTo>
                <a:close/>
              </a:path>
            </a:pathLst>
          </a:custGeom>
          <a:solidFill>
            <a:schemeClr val="tx2">
              <a:lumMod val="50000"/>
            </a:schemeClr>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effectLst>
                  <a:outerShdw blurRad="38100" dist="12700" dir="5400000" rotWithShape="0">
                    <a:srgbClr val="000000">
                      <a:alpha val="50000"/>
                    </a:srgbClr>
                  </a:outerShdw>
                </a:effectLst>
              </a:defRPr>
            </a:pPr>
            <a:endParaRPr/>
          </a:p>
        </p:txBody>
      </p:sp>
      <p:sp>
        <p:nvSpPr>
          <p:cNvPr id="10" name="Shape">
            <a:extLst>
              <a:ext uri="{FF2B5EF4-FFF2-40B4-BE49-F238E27FC236}">
                <a16:creationId xmlns:a16="http://schemas.microsoft.com/office/drawing/2014/main" id="{6A85C79F-4F8E-40E7-8446-3E0E584EC874}"/>
              </a:ext>
            </a:extLst>
          </p:cNvPr>
          <p:cNvSpPr/>
          <p:nvPr/>
        </p:nvSpPr>
        <p:spPr>
          <a:xfrm>
            <a:off x="4766013" y="2250863"/>
            <a:ext cx="2533307" cy="301398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7811" y="21600"/>
                </a:lnTo>
                <a:cubicBezTo>
                  <a:pt x="19904" y="21600"/>
                  <a:pt x="21600" y="19904"/>
                  <a:pt x="21600" y="17811"/>
                </a:cubicBezTo>
                <a:lnTo>
                  <a:pt x="21600" y="0"/>
                </a:lnTo>
                <a:close/>
              </a:path>
            </a:pathLst>
          </a:custGeom>
          <a:solidFill>
            <a:schemeClr val="tx2">
              <a:lumMod val="60000"/>
              <a:lumOff val="40000"/>
            </a:schemeClr>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effectLst>
                  <a:outerShdw blurRad="38100" dist="12700" dir="5400000" rotWithShape="0">
                    <a:srgbClr val="000000">
                      <a:alpha val="50000"/>
                    </a:srgbClr>
                  </a:outerShdw>
                </a:effectLst>
              </a:defRPr>
            </a:pPr>
            <a:endParaRPr/>
          </a:p>
        </p:txBody>
      </p:sp>
      <p:sp>
        <p:nvSpPr>
          <p:cNvPr id="11" name="Shape">
            <a:extLst>
              <a:ext uri="{FF2B5EF4-FFF2-40B4-BE49-F238E27FC236}">
                <a16:creationId xmlns:a16="http://schemas.microsoft.com/office/drawing/2014/main" id="{2671F27E-11F5-4E6B-9F6F-E58E2690C46C}"/>
              </a:ext>
            </a:extLst>
          </p:cNvPr>
          <p:cNvSpPr/>
          <p:nvPr/>
        </p:nvSpPr>
        <p:spPr>
          <a:xfrm>
            <a:off x="4403650" y="1907114"/>
            <a:ext cx="3305897" cy="1954457"/>
          </a:xfrm>
          <a:custGeom>
            <a:avLst/>
            <a:gdLst/>
            <a:ahLst/>
            <a:cxnLst>
              <a:cxn ang="0">
                <a:pos x="wd2" y="hd2"/>
              </a:cxn>
              <a:cxn ang="5400000">
                <a:pos x="wd2" y="hd2"/>
              </a:cxn>
              <a:cxn ang="10800000">
                <a:pos x="wd2" y="hd2"/>
              </a:cxn>
              <a:cxn ang="16200000">
                <a:pos x="wd2" y="hd2"/>
              </a:cxn>
            </a:cxnLst>
            <a:rect l="0" t="0" r="r" b="b"/>
            <a:pathLst>
              <a:path w="21552" h="21555" extrusionOk="0">
                <a:moveTo>
                  <a:pt x="21521" y="18310"/>
                </a:moveTo>
                <a:lnTo>
                  <a:pt x="20439" y="21418"/>
                </a:lnTo>
                <a:cubicBezTo>
                  <a:pt x="20371" y="21600"/>
                  <a:pt x="20236" y="21600"/>
                  <a:pt x="20168" y="21418"/>
                </a:cubicBezTo>
                <a:lnTo>
                  <a:pt x="19086" y="18310"/>
                </a:lnTo>
                <a:cubicBezTo>
                  <a:pt x="19007" y="18083"/>
                  <a:pt x="19086" y="17788"/>
                  <a:pt x="19221" y="17788"/>
                </a:cubicBezTo>
                <a:lnTo>
                  <a:pt x="19650" y="17788"/>
                </a:lnTo>
                <a:lnTo>
                  <a:pt x="19796" y="17788"/>
                </a:lnTo>
                <a:lnTo>
                  <a:pt x="19796" y="2042"/>
                </a:lnTo>
                <a:lnTo>
                  <a:pt x="1015" y="2042"/>
                </a:lnTo>
                <a:lnTo>
                  <a:pt x="1015" y="17992"/>
                </a:lnTo>
                <a:cubicBezTo>
                  <a:pt x="1015" y="18560"/>
                  <a:pt x="789" y="19013"/>
                  <a:pt x="507" y="19013"/>
                </a:cubicBezTo>
                <a:cubicBezTo>
                  <a:pt x="225" y="19013"/>
                  <a:pt x="0" y="18560"/>
                  <a:pt x="0" y="17992"/>
                </a:cubicBezTo>
                <a:lnTo>
                  <a:pt x="0" y="1021"/>
                </a:lnTo>
                <a:cubicBezTo>
                  <a:pt x="0" y="454"/>
                  <a:pt x="225" y="0"/>
                  <a:pt x="507" y="0"/>
                </a:cubicBezTo>
                <a:lnTo>
                  <a:pt x="20304" y="0"/>
                </a:lnTo>
                <a:cubicBezTo>
                  <a:pt x="20585" y="0"/>
                  <a:pt x="20811" y="454"/>
                  <a:pt x="20811" y="1021"/>
                </a:cubicBezTo>
                <a:lnTo>
                  <a:pt x="20811" y="17788"/>
                </a:lnTo>
                <a:lnTo>
                  <a:pt x="20957" y="17788"/>
                </a:lnTo>
                <a:lnTo>
                  <a:pt x="21386" y="17788"/>
                </a:lnTo>
                <a:cubicBezTo>
                  <a:pt x="21521" y="17788"/>
                  <a:pt x="21600" y="18106"/>
                  <a:pt x="21521" y="18310"/>
                </a:cubicBezTo>
                <a:close/>
              </a:path>
            </a:pathLst>
          </a:custGeom>
          <a:solidFill>
            <a:schemeClr val="tx2"/>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effectLst>
                  <a:outerShdw blurRad="38100" dist="12700" dir="5400000" rotWithShape="0">
                    <a:srgbClr val="000000">
                      <a:alpha val="50000"/>
                    </a:srgbClr>
                  </a:outerShdw>
                </a:effectLst>
              </a:defRPr>
            </a:pPr>
            <a:endParaRPr/>
          </a:p>
        </p:txBody>
      </p:sp>
      <p:sp>
        <p:nvSpPr>
          <p:cNvPr id="12" name="Shape">
            <a:extLst>
              <a:ext uri="{FF2B5EF4-FFF2-40B4-BE49-F238E27FC236}">
                <a16:creationId xmlns:a16="http://schemas.microsoft.com/office/drawing/2014/main" id="{2B558D78-3745-49A6-A98D-2C25F0069D60}"/>
              </a:ext>
            </a:extLst>
          </p:cNvPr>
          <p:cNvSpPr/>
          <p:nvPr/>
        </p:nvSpPr>
        <p:spPr>
          <a:xfrm>
            <a:off x="281212" y="3675445"/>
            <a:ext cx="4378013" cy="1954457"/>
          </a:xfrm>
          <a:custGeom>
            <a:avLst/>
            <a:gdLst/>
            <a:ahLst/>
            <a:cxnLst>
              <a:cxn ang="0">
                <a:pos x="wd2" y="hd2"/>
              </a:cxn>
              <a:cxn ang="5400000">
                <a:pos x="wd2" y="hd2"/>
              </a:cxn>
              <a:cxn ang="10800000">
                <a:pos x="wd2" y="hd2"/>
              </a:cxn>
              <a:cxn ang="16200000">
                <a:pos x="wd2" y="hd2"/>
              </a:cxn>
            </a:cxnLst>
            <a:rect l="0" t="0" r="r" b="b"/>
            <a:pathLst>
              <a:path w="21564" h="21555" extrusionOk="0">
                <a:moveTo>
                  <a:pt x="21540" y="3245"/>
                </a:moveTo>
                <a:lnTo>
                  <a:pt x="20723" y="137"/>
                </a:lnTo>
                <a:cubicBezTo>
                  <a:pt x="20672" y="-45"/>
                  <a:pt x="20569" y="-45"/>
                  <a:pt x="20518" y="137"/>
                </a:cubicBezTo>
                <a:lnTo>
                  <a:pt x="19701" y="3245"/>
                </a:lnTo>
                <a:cubicBezTo>
                  <a:pt x="19641" y="3472"/>
                  <a:pt x="19701" y="3767"/>
                  <a:pt x="19803" y="3767"/>
                </a:cubicBezTo>
                <a:lnTo>
                  <a:pt x="20126" y="3767"/>
                </a:lnTo>
                <a:lnTo>
                  <a:pt x="20237" y="3767"/>
                </a:lnTo>
                <a:lnTo>
                  <a:pt x="20237" y="19513"/>
                </a:lnTo>
                <a:lnTo>
                  <a:pt x="6047" y="19513"/>
                </a:lnTo>
                <a:lnTo>
                  <a:pt x="6047" y="3563"/>
                </a:lnTo>
                <a:lnTo>
                  <a:pt x="6047" y="3563"/>
                </a:lnTo>
                <a:lnTo>
                  <a:pt x="6047" y="3540"/>
                </a:lnTo>
                <a:lnTo>
                  <a:pt x="383" y="3540"/>
                </a:lnTo>
                <a:cubicBezTo>
                  <a:pt x="170" y="3540"/>
                  <a:pt x="0" y="3994"/>
                  <a:pt x="0" y="4561"/>
                </a:cubicBezTo>
                <a:cubicBezTo>
                  <a:pt x="0" y="5128"/>
                  <a:pt x="170" y="5582"/>
                  <a:pt x="383" y="5582"/>
                </a:cubicBezTo>
                <a:lnTo>
                  <a:pt x="5281" y="5582"/>
                </a:lnTo>
                <a:lnTo>
                  <a:pt x="5281" y="20534"/>
                </a:lnTo>
                <a:cubicBezTo>
                  <a:pt x="5281" y="21101"/>
                  <a:pt x="5451" y="21555"/>
                  <a:pt x="5664" y="21555"/>
                </a:cubicBezTo>
                <a:lnTo>
                  <a:pt x="20621" y="21555"/>
                </a:lnTo>
                <a:cubicBezTo>
                  <a:pt x="20833" y="21555"/>
                  <a:pt x="21004" y="21101"/>
                  <a:pt x="21004" y="20534"/>
                </a:cubicBezTo>
                <a:lnTo>
                  <a:pt x="21004" y="3767"/>
                </a:lnTo>
                <a:lnTo>
                  <a:pt x="21115" y="3767"/>
                </a:lnTo>
                <a:lnTo>
                  <a:pt x="21438" y="3767"/>
                </a:lnTo>
                <a:cubicBezTo>
                  <a:pt x="21540" y="3767"/>
                  <a:pt x="21600" y="3472"/>
                  <a:pt x="21540" y="3245"/>
                </a:cubicBezTo>
                <a:close/>
              </a:path>
            </a:pathLst>
          </a:custGeom>
          <a:solidFill>
            <a:schemeClr val="tx2">
              <a:lumMod val="40000"/>
              <a:lumOff val="60000"/>
            </a:schemeClr>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effectLst>
                  <a:outerShdw blurRad="38100" dist="12700" dir="5400000" rotWithShape="0">
                    <a:srgbClr val="000000">
                      <a:alpha val="50000"/>
                    </a:srgbClr>
                  </a:outerShdw>
                </a:effectLst>
              </a:defRPr>
            </a:pPr>
            <a:endParaRPr/>
          </a:p>
        </p:txBody>
      </p:sp>
      <p:grpSp>
        <p:nvGrpSpPr>
          <p:cNvPr id="13" name="Group 12">
            <a:extLst>
              <a:ext uri="{FF2B5EF4-FFF2-40B4-BE49-F238E27FC236}">
                <a16:creationId xmlns:a16="http://schemas.microsoft.com/office/drawing/2014/main" id="{A5D4EEF7-0A0B-4B18-A7D1-09E2F02E53B3}"/>
              </a:ext>
            </a:extLst>
          </p:cNvPr>
          <p:cNvGrpSpPr/>
          <p:nvPr/>
        </p:nvGrpSpPr>
        <p:grpSpPr>
          <a:xfrm>
            <a:off x="8045189" y="3714128"/>
            <a:ext cx="1883766" cy="1135275"/>
            <a:chOff x="332936" y="2802486"/>
            <a:chExt cx="2975111" cy="814180"/>
          </a:xfrm>
        </p:grpSpPr>
        <p:sp>
          <p:nvSpPr>
            <p:cNvPr id="23" name="TextBox 10">
              <a:extLst>
                <a:ext uri="{FF2B5EF4-FFF2-40B4-BE49-F238E27FC236}">
                  <a16:creationId xmlns:a16="http://schemas.microsoft.com/office/drawing/2014/main" id="{3FF35762-11F6-4396-85D6-AF39567BBF70}"/>
                </a:ext>
              </a:extLst>
            </p:cNvPr>
            <p:cNvSpPr txBox="1"/>
            <p:nvPr/>
          </p:nvSpPr>
          <p:spPr>
            <a:xfrm>
              <a:off x="332936" y="2802486"/>
              <a:ext cx="2926080" cy="286945"/>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noProof="1">
                  <a:solidFill>
                    <a:schemeClr val="tx1">
                      <a:lumMod val="85000"/>
                      <a:lumOff val="15000"/>
                    </a:schemeClr>
                  </a:solidFill>
                </a:rPr>
                <a:t>Result</a:t>
              </a:r>
            </a:p>
          </p:txBody>
        </p:sp>
        <p:sp>
          <p:nvSpPr>
            <p:cNvPr id="24" name="TextBox 11">
              <a:extLst>
                <a:ext uri="{FF2B5EF4-FFF2-40B4-BE49-F238E27FC236}">
                  <a16:creationId xmlns:a16="http://schemas.microsoft.com/office/drawing/2014/main" id="{C1373D8F-5129-4513-ADB0-45822BBFE6D1}"/>
                </a:ext>
              </a:extLst>
            </p:cNvPr>
            <p:cNvSpPr txBox="1"/>
            <p:nvPr/>
          </p:nvSpPr>
          <p:spPr>
            <a:xfrm>
              <a:off x="332936" y="3086922"/>
              <a:ext cx="2975111" cy="529744"/>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noProof="1">
                  <a:solidFill>
                    <a:schemeClr val="tx1">
                      <a:lumMod val="85000"/>
                      <a:lumOff val="15000"/>
                    </a:schemeClr>
                  </a:solidFill>
                </a:rPr>
                <a:t>Only significant points representing the link structure are retained.</a:t>
              </a:r>
            </a:p>
          </p:txBody>
        </p:sp>
      </p:grpSp>
      <p:grpSp>
        <p:nvGrpSpPr>
          <p:cNvPr id="14" name="Group 13">
            <a:extLst>
              <a:ext uri="{FF2B5EF4-FFF2-40B4-BE49-F238E27FC236}">
                <a16:creationId xmlns:a16="http://schemas.microsoft.com/office/drawing/2014/main" id="{3AF12197-5F6A-4417-AB5C-71775CB332B0}"/>
              </a:ext>
            </a:extLst>
          </p:cNvPr>
          <p:cNvGrpSpPr/>
          <p:nvPr/>
        </p:nvGrpSpPr>
        <p:grpSpPr>
          <a:xfrm>
            <a:off x="5023867" y="2790972"/>
            <a:ext cx="1883766" cy="1350718"/>
            <a:chOff x="332936" y="2802486"/>
            <a:chExt cx="2975111" cy="968689"/>
          </a:xfrm>
        </p:grpSpPr>
        <p:sp>
          <p:nvSpPr>
            <p:cNvPr id="21" name="TextBox 13">
              <a:extLst>
                <a:ext uri="{FF2B5EF4-FFF2-40B4-BE49-F238E27FC236}">
                  <a16:creationId xmlns:a16="http://schemas.microsoft.com/office/drawing/2014/main" id="{BD095C44-01C8-414B-B7BE-451BE85198E2}"/>
                </a:ext>
              </a:extLst>
            </p:cNvPr>
            <p:cNvSpPr txBox="1"/>
            <p:nvPr/>
          </p:nvSpPr>
          <p:spPr>
            <a:xfrm>
              <a:off x="332936" y="2802486"/>
              <a:ext cx="2926080" cy="286945"/>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noProof="1">
                  <a:solidFill>
                    <a:schemeClr val="bg1"/>
                  </a:solidFill>
                </a:rPr>
                <a:t>Approach</a:t>
              </a:r>
            </a:p>
          </p:txBody>
        </p:sp>
        <p:sp>
          <p:nvSpPr>
            <p:cNvPr id="22" name="TextBox 14">
              <a:extLst>
                <a:ext uri="{FF2B5EF4-FFF2-40B4-BE49-F238E27FC236}">
                  <a16:creationId xmlns:a16="http://schemas.microsoft.com/office/drawing/2014/main" id="{80AF6CE9-DCA9-4B48-9D90-7243834D524E}"/>
                </a:ext>
              </a:extLst>
            </p:cNvPr>
            <p:cNvSpPr txBox="1"/>
            <p:nvPr/>
          </p:nvSpPr>
          <p:spPr>
            <a:xfrm>
              <a:off x="332936" y="3086922"/>
              <a:ext cx="2975111" cy="684253"/>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noProof="1">
                  <a:solidFill>
                    <a:schemeClr val="bg1"/>
                  </a:solidFill>
                </a:rPr>
                <a:t>Based on the density of points (DBSCAN parameters: eps and min_samples).</a:t>
              </a:r>
            </a:p>
          </p:txBody>
        </p:sp>
      </p:grpSp>
      <p:grpSp>
        <p:nvGrpSpPr>
          <p:cNvPr id="15" name="Group 14">
            <a:extLst>
              <a:ext uri="{FF2B5EF4-FFF2-40B4-BE49-F238E27FC236}">
                <a16:creationId xmlns:a16="http://schemas.microsoft.com/office/drawing/2014/main" id="{A76022D6-A968-49AC-BCDA-D39F03F90E57}"/>
              </a:ext>
            </a:extLst>
          </p:cNvPr>
          <p:cNvGrpSpPr/>
          <p:nvPr/>
        </p:nvGrpSpPr>
        <p:grpSpPr>
          <a:xfrm>
            <a:off x="2056180" y="3599249"/>
            <a:ext cx="1883766" cy="1227607"/>
            <a:chOff x="332936" y="2581760"/>
            <a:chExt cx="2975111" cy="880397"/>
          </a:xfrm>
        </p:grpSpPr>
        <p:sp>
          <p:nvSpPr>
            <p:cNvPr id="19" name="TextBox 16">
              <a:extLst>
                <a:ext uri="{FF2B5EF4-FFF2-40B4-BE49-F238E27FC236}">
                  <a16:creationId xmlns:a16="http://schemas.microsoft.com/office/drawing/2014/main" id="{60CC3FF0-0131-466E-802F-AC149D602AEB}"/>
                </a:ext>
              </a:extLst>
            </p:cNvPr>
            <p:cNvSpPr txBox="1"/>
            <p:nvPr/>
          </p:nvSpPr>
          <p:spPr>
            <a:xfrm>
              <a:off x="332936" y="2581760"/>
              <a:ext cx="2926080" cy="507671"/>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noProof="1">
                  <a:solidFill>
                    <a:schemeClr val="bg1"/>
                  </a:solidFill>
                </a:rPr>
                <a:t>DBSCAN Clustering</a:t>
              </a:r>
            </a:p>
          </p:txBody>
        </p:sp>
        <p:sp>
          <p:nvSpPr>
            <p:cNvPr id="20" name="TextBox 17">
              <a:extLst>
                <a:ext uri="{FF2B5EF4-FFF2-40B4-BE49-F238E27FC236}">
                  <a16:creationId xmlns:a16="http://schemas.microsoft.com/office/drawing/2014/main" id="{C8216C00-93C5-4B3B-A367-3AF38ECF986F}"/>
                </a:ext>
              </a:extLst>
            </p:cNvPr>
            <p:cNvSpPr txBox="1"/>
            <p:nvPr/>
          </p:nvSpPr>
          <p:spPr>
            <a:xfrm>
              <a:off x="332936" y="3086922"/>
              <a:ext cx="2975111" cy="375235"/>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noProof="1">
                  <a:solidFill>
                    <a:schemeClr val="bg1"/>
                  </a:solidFill>
                </a:rPr>
                <a:t>Removes noise and outlier points.</a:t>
              </a:r>
            </a:p>
          </p:txBody>
        </p:sp>
      </p:grpSp>
      <p:pic>
        <p:nvPicPr>
          <p:cNvPr id="16" name="Graphic 18" descr="Bullseye with solid fill">
            <a:extLst>
              <a:ext uri="{FF2B5EF4-FFF2-40B4-BE49-F238E27FC236}">
                <a16:creationId xmlns:a16="http://schemas.microsoft.com/office/drawing/2014/main" id="{32545582-2C1F-4007-89F3-088C2E1B465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948852" y="2606441"/>
            <a:ext cx="1147518" cy="1147518"/>
          </a:xfrm>
          <a:prstGeom prst="rect">
            <a:avLst/>
          </a:prstGeom>
          <a:effectLst>
            <a:outerShdw blurRad="50800" dist="38100" dir="2700000" algn="tl" rotWithShape="0">
              <a:prstClr val="black">
                <a:alpha val="40000"/>
              </a:prstClr>
            </a:outerShdw>
          </a:effectLst>
        </p:spPr>
      </p:pic>
      <p:pic>
        <p:nvPicPr>
          <p:cNvPr id="17" name="Graphic 19" descr="Gears with solid fill">
            <a:extLst>
              <a:ext uri="{FF2B5EF4-FFF2-40B4-BE49-F238E27FC236}">
                <a16:creationId xmlns:a16="http://schemas.microsoft.com/office/drawing/2014/main" id="{8CD08B2C-036D-48E9-AF17-0565021FCE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050297" y="3970882"/>
            <a:ext cx="1147518" cy="1147518"/>
          </a:xfrm>
          <a:prstGeom prst="rect">
            <a:avLst/>
          </a:prstGeom>
          <a:effectLst>
            <a:outerShdw blurRad="50800" dist="38100" dir="2700000" algn="tl" rotWithShape="0">
              <a:prstClr val="black">
                <a:alpha val="40000"/>
              </a:prstClr>
            </a:outerShdw>
          </a:effectLst>
        </p:spPr>
      </p:pic>
      <p:pic>
        <p:nvPicPr>
          <p:cNvPr id="18" name="Graphic 20" descr="Lightbulb with solid fill">
            <a:extLst>
              <a:ext uri="{FF2B5EF4-FFF2-40B4-BE49-F238E27FC236}">
                <a16:creationId xmlns:a16="http://schemas.microsoft.com/office/drawing/2014/main" id="{64B2D6A8-F31B-4C60-AB80-5811F5A977E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19224" y="2430049"/>
            <a:ext cx="1147518" cy="114751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902806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B51F3-2B63-27DA-21E3-6CE541D5CE3F}"/>
              </a:ext>
            </a:extLst>
          </p:cNvPr>
          <p:cNvSpPr>
            <a:spLocks noGrp="1"/>
          </p:cNvSpPr>
          <p:nvPr>
            <p:ph type="title"/>
          </p:nvPr>
        </p:nvSpPr>
        <p:spPr/>
        <p:txBody>
          <a:bodyPr/>
          <a:lstStyle/>
          <a:p>
            <a:r>
              <a:rPr lang="en-US" dirty="0"/>
              <a:t>Noise Removal</a:t>
            </a:r>
            <a:endParaRPr lang="en-AE" dirty="0"/>
          </a:p>
        </p:txBody>
      </p:sp>
      <p:pic>
        <p:nvPicPr>
          <p:cNvPr id="6" name="Picture 5" descr="A black and white image of a curved line&#10;&#10;Description automatically generated">
            <a:extLst>
              <a:ext uri="{FF2B5EF4-FFF2-40B4-BE49-F238E27FC236}">
                <a16:creationId xmlns:a16="http://schemas.microsoft.com/office/drawing/2014/main" id="{196540CE-2B36-C0A4-560C-CF13623ACE41}"/>
              </a:ext>
            </a:extLst>
          </p:cNvPr>
          <p:cNvPicPr>
            <a:picLocks noChangeAspect="1"/>
          </p:cNvPicPr>
          <p:nvPr/>
        </p:nvPicPr>
        <p:blipFill>
          <a:blip r:embed="rId3">
            <a:extLst>
              <a:ext uri="{28A0092B-C50C-407E-A947-70E740481C1C}">
                <a14:useLocalDpi xmlns:a14="http://schemas.microsoft.com/office/drawing/2010/main" val="0"/>
              </a:ext>
            </a:extLst>
          </a:blip>
          <a:srcRect l="24111" t="20916" r="4033" b="12327"/>
          <a:stretch/>
        </p:blipFill>
        <p:spPr>
          <a:xfrm>
            <a:off x="236481" y="2797613"/>
            <a:ext cx="3557752" cy="2191407"/>
          </a:xfrm>
          <a:prstGeom prst="rect">
            <a:avLst/>
          </a:prstGeom>
        </p:spPr>
      </p:pic>
      <p:pic>
        <p:nvPicPr>
          <p:cNvPr id="8" name="Picture 7" descr="A black and white image of a swirl&#10;&#10;Description automatically generated">
            <a:extLst>
              <a:ext uri="{FF2B5EF4-FFF2-40B4-BE49-F238E27FC236}">
                <a16:creationId xmlns:a16="http://schemas.microsoft.com/office/drawing/2014/main" id="{57B0AA35-AB47-CE32-8845-906E8C37DCCD}"/>
              </a:ext>
            </a:extLst>
          </p:cNvPr>
          <p:cNvPicPr>
            <a:picLocks noChangeAspect="1"/>
          </p:cNvPicPr>
          <p:nvPr/>
        </p:nvPicPr>
        <p:blipFill>
          <a:blip r:embed="rId4">
            <a:extLst>
              <a:ext uri="{28A0092B-C50C-407E-A947-70E740481C1C}">
                <a14:useLocalDpi xmlns:a14="http://schemas.microsoft.com/office/drawing/2010/main" val="0"/>
              </a:ext>
            </a:extLst>
          </a:blip>
          <a:srcRect l="23468" t="23372" r="5541" b="12567"/>
          <a:stretch/>
        </p:blipFill>
        <p:spPr>
          <a:xfrm>
            <a:off x="4025463" y="2797613"/>
            <a:ext cx="4178404" cy="2505843"/>
          </a:xfrm>
          <a:prstGeom prst="rect">
            <a:avLst/>
          </a:prstGeom>
        </p:spPr>
      </p:pic>
      <p:pic>
        <p:nvPicPr>
          <p:cNvPr id="10" name="Picture 9" descr="A white background with a black and white swirl&#10;&#10;Description automatically generated with medium confidence">
            <a:extLst>
              <a:ext uri="{FF2B5EF4-FFF2-40B4-BE49-F238E27FC236}">
                <a16:creationId xmlns:a16="http://schemas.microsoft.com/office/drawing/2014/main" id="{454C160A-CE6C-8B86-BA1A-0913B059BE80}"/>
              </a:ext>
            </a:extLst>
          </p:cNvPr>
          <p:cNvPicPr>
            <a:picLocks noChangeAspect="1"/>
          </p:cNvPicPr>
          <p:nvPr/>
        </p:nvPicPr>
        <p:blipFill>
          <a:blip r:embed="rId5">
            <a:extLst>
              <a:ext uri="{28A0092B-C50C-407E-A947-70E740481C1C}">
                <a14:useLocalDpi xmlns:a14="http://schemas.microsoft.com/office/drawing/2010/main" val="0"/>
              </a:ext>
            </a:extLst>
          </a:blip>
          <a:srcRect l="24813" t="20766" r="9064" b="17011"/>
          <a:stretch/>
        </p:blipFill>
        <p:spPr>
          <a:xfrm>
            <a:off x="7924775" y="2715720"/>
            <a:ext cx="4030744" cy="2669628"/>
          </a:xfrm>
          <a:prstGeom prst="rect">
            <a:avLst/>
          </a:prstGeom>
        </p:spPr>
      </p:pic>
      <p:cxnSp>
        <p:nvCxnSpPr>
          <p:cNvPr id="12" name="Straight Arrow Connector 11">
            <a:extLst>
              <a:ext uri="{FF2B5EF4-FFF2-40B4-BE49-F238E27FC236}">
                <a16:creationId xmlns:a16="http://schemas.microsoft.com/office/drawing/2014/main" id="{9CA9230C-FE36-8D97-D2C9-CE51062E9AAD}"/>
              </a:ext>
            </a:extLst>
          </p:cNvPr>
          <p:cNvCxnSpPr/>
          <p:nvPr/>
        </p:nvCxnSpPr>
        <p:spPr>
          <a:xfrm>
            <a:off x="3400097" y="3825766"/>
            <a:ext cx="919655" cy="0"/>
          </a:xfrm>
          <a:prstGeom prst="straightConnector1">
            <a:avLst/>
          </a:prstGeom>
          <a:ln w="381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6FB4EF9-7708-76E7-5938-A08AB553873F}"/>
              </a:ext>
            </a:extLst>
          </p:cNvPr>
          <p:cNvCxnSpPr/>
          <p:nvPr/>
        </p:nvCxnSpPr>
        <p:spPr>
          <a:xfrm>
            <a:off x="7464947" y="3704897"/>
            <a:ext cx="919655" cy="0"/>
          </a:xfrm>
          <a:prstGeom prst="straightConnector1">
            <a:avLst/>
          </a:prstGeom>
          <a:ln w="381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6626CDF-2AF4-2397-4B52-22F947818F7F}"/>
              </a:ext>
            </a:extLst>
          </p:cNvPr>
          <p:cNvSpPr txBox="1"/>
          <p:nvPr/>
        </p:nvSpPr>
        <p:spPr>
          <a:xfrm>
            <a:off x="759371" y="5303456"/>
            <a:ext cx="2511972" cy="307777"/>
          </a:xfrm>
          <a:prstGeom prst="rect">
            <a:avLst/>
          </a:prstGeom>
          <a:noFill/>
          <a:ln w="28575">
            <a:solidFill>
              <a:schemeClr val="tx2"/>
            </a:solidFill>
          </a:ln>
        </p:spPr>
        <p:txBody>
          <a:bodyPr wrap="square" lIns="0" tIns="0" rIns="0" bIns="0" rtlCol="0">
            <a:spAutoFit/>
          </a:bodyPr>
          <a:lstStyle/>
          <a:p>
            <a:pPr algn="ctr"/>
            <a:r>
              <a:rPr lang="en-US" sz="2000" dirty="0"/>
              <a:t>Adaptive Threshold</a:t>
            </a:r>
            <a:endParaRPr lang="en-AE" sz="2000" dirty="0"/>
          </a:p>
        </p:txBody>
      </p:sp>
      <p:sp>
        <p:nvSpPr>
          <p:cNvPr id="15" name="TextBox 14">
            <a:extLst>
              <a:ext uri="{FF2B5EF4-FFF2-40B4-BE49-F238E27FC236}">
                <a16:creationId xmlns:a16="http://schemas.microsoft.com/office/drawing/2014/main" id="{4CCA3D6A-AE1A-C266-7EBF-C5EE3952F404}"/>
              </a:ext>
            </a:extLst>
          </p:cNvPr>
          <p:cNvSpPr txBox="1"/>
          <p:nvPr/>
        </p:nvSpPr>
        <p:spPr>
          <a:xfrm>
            <a:off x="4952975" y="5303455"/>
            <a:ext cx="2511972" cy="307777"/>
          </a:xfrm>
          <a:prstGeom prst="rect">
            <a:avLst/>
          </a:prstGeom>
          <a:noFill/>
          <a:ln w="28575">
            <a:solidFill>
              <a:schemeClr val="tx2"/>
            </a:solidFill>
          </a:ln>
        </p:spPr>
        <p:txBody>
          <a:bodyPr wrap="square" lIns="0" tIns="0" rIns="0" bIns="0" rtlCol="0">
            <a:spAutoFit/>
          </a:bodyPr>
          <a:lstStyle/>
          <a:p>
            <a:pPr algn="ctr"/>
            <a:r>
              <a:rPr lang="en-US" sz="2000" dirty="0"/>
              <a:t>Gaussian Blur</a:t>
            </a:r>
            <a:endParaRPr lang="en-AE" sz="2000" dirty="0"/>
          </a:p>
        </p:txBody>
      </p:sp>
      <p:sp>
        <p:nvSpPr>
          <p:cNvPr id="16" name="TextBox 15">
            <a:extLst>
              <a:ext uri="{FF2B5EF4-FFF2-40B4-BE49-F238E27FC236}">
                <a16:creationId xmlns:a16="http://schemas.microsoft.com/office/drawing/2014/main" id="{FFCCCAAF-1504-5A88-5E76-72BE2314B854}"/>
              </a:ext>
            </a:extLst>
          </p:cNvPr>
          <p:cNvSpPr txBox="1"/>
          <p:nvPr/>
        </p:nvSpPr>
        <p:spPr>
          <a:xfrm>
            <a:off x="9296918" y="5302163"/>
            <a:ext cx="2511972" cy="615553"/>
          </a:xfrm>
          <a:prstGeom prst="rect">
            <a:avLst/>
          </a:prstGeom>
          <a:noFill/>
          <a:ln w="28575">
            <a:solidFill>
              <a:schemeClr val="tx2"/>
            </a:solidFill>
          </a:ln>
        </p:spPr>
        <p:txBody>
          <a:bodyPr wrap="square" lIns="0" tIns="0" rIns="0" bIns="0" rtlCol="0">
            <a:spAutoFit/>
          </a:bodyPr>
          <a:lstStyle/>
          <a:p>
            <a:pPr algn="ctr"/>
            <a:r>
              <a:rPr lang="en-US" sz="2000" dirty="0"/>
              <a:t>Morphological operations</a:t>
            </a:r>
            <a:endParaRPr lang="en-AE" sz="2000" dirty="0"/>
          </a:p>
        </p:txBody>
      </p:sp>
    </p:spTree>
    <p:extLst>
      <p:ext uri="{BB962C8B-B14F-4D97-AF65-F5344CB8AC3E}">
        <p14:creationId xmlns:p14="http://schemas.microsoft.com/office/powerpoint/2010/main" val="3716366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5165B-3403-3964-DE36-3345DAD3C06E}"/>
              </a:ext>
            </a:extLst>
          </p:cNvPr>
          <p:cNvSpPr>
            <a:spLocks noGrp="1"/>
          </p:cNvSpPr>
          <p:nvPr>
            <p:ph type="title"/>
          </p:nvPr>
        </p:nvSpPr>
        <p:spPr/>
        <p:txBody>
          <a:bodyPr/>
          <a:lstStyle/>
          <a:p>
            <a:r>
              <a:rPr lang="en-US" dirty="0"/>
              <a:t>Alpha Shape Representation</a:t>
            </a:r>
            <a:endParaRPr lang="en-AE" dirty="0"/>
          </a:p>
        </p:txBody>
      </p:sp>
      <p:sp>
        <p:nvSpPr>
          <p:cNvPr id="3" name="Content Placeholder 2">
            <a:extLst>
              <a:ext uri="{FF2B5EF4-FFF2-40B4-BE49-F238E27FC236}">
                <a16:creationId xmlns:a16="http://schemas.microsoft.com/office/drawing/2014/main" id="{3C836EA3-8B43-BA3A-E1C6-4C818DF98834}"/>
              </a:ext>
            </a:extLst>
          </p:cNvPr>
          <p:cNvSpPr>
            <a:spLocks noGrp="1"/>
          </p:cNvSpPr>
          <p:nvPr>
            <p:ph idx="1"/>
          </p:nvPr>
        </p:nvSpPr>
        <p:spPr/>
        <p:txBody>
          <a:bodyPr/>
          <a:lstStyle/>
          <a:p>
            <a:pPr marL="0" indent="0">
              <a:buNone/>
            </a:pPr>
            <a:r>
              <a:rPr lang="en-US" dirty="0"/>
              <a:t>Alpha Shapes:</a:t>
            </a:r>
          </a:p>
          <a:p>
            <a:pPr marL="0" indent="0">
              <a:buNone/>
            </a:pPr>
            <a:endParaRPr lang="en-US" dirty="0"/>
          </a:p>
          <a:p>
            <a:pPr marL="0" indent="0">
              <a:buNone/>
            </a:pPr>
            <a:r>
              <a:rPr lang="en-US" dirty="0"/>
              <a:t>Generate a smooth boundary representation of the link. Handle cases where the link forms concave shapes.</a:t>
            </a:r>
            <a:endParaRPr lang="en-AE" dirty="0"/>
          </a:p>
        </p:txBody>
      </p:sp>
      <p:pic>
        <p:nvPicPr>
          <p:cNvPr id="10243" name="Picture 3" descr="Alpha shapes: determining 3D shape complexity across morphologically  diverse structures | BMC Ecology and Evolution | Full Text">
            <a:extLst>
              <a:ext uri="{FF2B5EF4-FFF2-40B4-BE49-F238E27FC236}">
                <a16:creationId xmlns:a16="http://schemas.microsoft.com/office/drawing/2014/main" id="{7D783F73-B59C-BA41-1CC3-9143FA818D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8013" y="3429000"/>
            <a:ext cx="3838083" cy="31720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81095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EB168-D535-93A7-D225-8DDC50C83BFF}"/>
              </a:ext>
            </a:extLst>
          </p:cNvPr>
          <p:cNvSpPr>
            <a:spLocks noGrp="1"/>
          </p:cNvSpPr>
          <p:nvPr>
            <p:ph type="title"/>
          </p:nvPr>
        </p:nvSpPr>
        <p:spPr/>
        <p:txBody>
          <a:bodyPr/>
          <a:lstStyle/>
          <a:p>
            <a:r>
              <a:rPr lang="en-US" dirty="0"/>
              <a:t>Alpha Shape Representation</a:t>
            </a:r>
            <a:endParaRPr lang="en-AE" dirty="0"/>
          </a:p>
        </p:txBody>
      </p:sp>
      <p:pic>
        <p:nvPicPr>
          <p:cNvPr id="4" name="Picture 3" descr="A bird in the sky&#10;&#10;Description automatically generated">
            <a:extLst>
              <a:ext uri="{FF2B5EF4-FFF2-40B4-BE49-F238E27FC236}">
                <a16:creationId xmlns:a16="http://schemas.microsoft.com/office/drawing/2014/main" id="{B2BBCD01-B5C3-FD48-9D10-5C7D4F0C1A9C}"/>
              </a:ext>
            </a:extLst>
          </p:cNvPr>
          <p:cNvPicPr>
            <a:picLocks noChangeAspect="1"/>
          </p:cNvPicPr>
          <p:nvPr/>
        </p:nvPicPr>
        <p:blipFill>
          <a:blip r:embed="rId3">
            <a:extLst>
              <a:ext uri="{28A0092B-C50C-407E-A947-70E740481C1C}">
                <a14:useLocalDpi xmlns:a14="http://schemas.microsoft.com/office/drawing/2010/main" val="0"/>
              </a:ext>
            </a:extLst>
          </a:blip>
          <a:srcRect l="29791" t="23356" r="6349" b="20275"/>
          <a:stretch/>
        </p:blipFill>
        <p:spPr>
          <a:xfrm>
            <a:off x="1474600" y="2555393"/>
            <a:ext cx="4216366" cy="2616024"/>
          </a:xfrm>
          <a:prstGeom prst="rect">
            <a:avLst/>
          </a:prstGeom>
        </p:spPr>
      </p:pic>
      <p:pic>
        <p:nvPicPr>
          <p:cNvPr id="6" name="Picture 5" descr="A white outline of a bird&#10;&#10;Description automatically generated">
            <a:extLst>
              <a:ext uri="{FF2B5EF4-FFF2-40B4-BE49-F238E27FC236}">
                <a16:creationId xmlns:a16="http://schemas.microsoft.com/office/drawing/2014/main" id="{359A4D76-5473-F8DB-5A78-5FBDB3687DDE}"/>
              </a:ext>
            </a:extLst>
          </p:cNvPr>
          <p:cNvPicPr>
            <a:picLocks noChangeAspect="1"/>
          </p:cNvPicPr>
          <p:nvPr/>
        </p:nvPicPr>
        <p:blipFill>
          <a:blip r:embed="rId4">
            <a:extLst>
              <a:ext uri="{28A0092B-C50C-407E-A947-70E740481C1C}">
                <a14:useLocalDpi xmlns:a14="http://schemas.microsoft.com/office/drawing/2010/main" val="0"/>
              </a:ext>
            </a:extLst>
          </a:blip>
          <a:srcRect l="24296" t="19705" r="5824" b="17547"/>
          <a:stretch/>
        </p:blipFill>
        <p:spPr>
          <a:xfrm>
            <a:off x="6699959" y="2555393"/>
            <a:ext cx="3909848" cy="2616024"/>
          </a:xfrm>
          <a:prstGeom prst="rect">
            <a:avLst/>
          </a:prstGeom>
        </p:spPr>
      </p:pic>
      <p:cxnSp>
        <p:nvCxnSpPr>
          <p:cNvPr id="8" name="Straight Arrow Connector 7">
            <a:extLst>
              <a:ext uri="{FF2B5EF4-FFF2-40B4-BE49-F238E27FC236}">
                <a16:creationId xmlns:a16="http://schemas.microsoft.com/office/drawing/2014/main" id="{D822C20C-6B40-F636-506F-A097DD054BBF}"/>
              </a:ext>
            </a:extLst>
          </p:cNvPr>
          <p:cNvCxnSpPr>
            <a:stCxn id="4" idx="3"/>
            <a:endCxn id="6" idx="1"/>
          </p:cNvCxnSpPr>
          <p:nvPr/>
        </p:nvCxnSpPr>
        <p:spPr>
          <a:xfrm>
            <a:off x="5690966" y="3863405"/>
            <a:ext cx="1008993" cy="0"/>
          </a:xfrm>
          <a:prstGeom prst="straightConnector1">
            <a:avLst/>
          </a:prstGeom>
          <a:ln w="381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A9C979AC-B634-AD86-77FF-43A910CEAB8E}"/>
              </a:ext>
            </a:extLst>
          </p:cNvPr>
          <p:cNvSpPr txBox="1"/>
          <p:nvPr/>
        </p:nvSpPr>
        <p:spPr>
          <a:xfrm>
            <a:off x="2314902" y="5363757"/>
            <a:ext cx="2511972" cy="307777"/>
          </a:xfrm>
          <a:prstGeom prst="rect">
            <a:avLst/>
          </a:prstGeom>
          <a:noFill/>
          <a:ln w="28575">
            <a:solidFill>
              <a:schemeClr val="tx2"/>
            </a:solidFill>
          </a:ln>
        </p:spPr>
        <p:txBody>
          <a:bodyPr wrap="square" lIns="0" tIns="0" rIns="0" bIns="0" rtlCol="0">
            <a:spAutoFit/>
          </a:bodyPr>
          <a:lstStyle/>
          <a:p>
            <a:pPr algn="ctr"/>
            <a:r>
              <a:rPr lang="en-US" sz="2000" dirty="0"/>
              <a:t>Canny edge detection</a:t>
            </a:r>
            <a:endParaRPr lang="en-AE" sz="2000" dirty="0"/>
          </a:p>
        </p:txBody>
      </p:sp>
      <p:sp>
        <p:nvSpPr>
          <p:cNvPr id="10" name="TextBox 9">
            <a:extLst>
              <a:ext uri="{FF2B5EF4-FFF2-40B4-BE49-F238E27FC236}">
                <a16:creationId xmlns:a16="http://schemas.microsoft.com/office/drawing/2014/main" id="{88D15178-65AA-7437-6727-CDE1397F23CF}"/>
              </a:ext>
            </a:extLst>
          </p:cNvPr>
          <p:cNvSpPr txBox="1"/>
          <p:nvPr/>
        </p:nvSpPr>
        <p:spPr>
          <a:xfrm>
            <a:off x="7491224" y="5354449"/>
            <a:ext cx="2511972" cy="307777"/>
          </a:xfrm>
          <a:prstGeom prst="rect">
            <a:avLst/>
          </a:prstGeom>
          <a:noFill/>
          <a:ln w="28575">
            <a:solidFill>
              <a:schemeClr val="tx2"/>
            </a:solidFill>
          </a:ln>
        </p:spPr>
        <p:txBody>
          <a:bodyPr wrap="square" lIns="0" tIns="0" rIns="0" bIns="0" rtlCol="0">
            <a:spAutoFit/>
          </a:bodyPr>
          <a:lstStyle/>
          <a:p>
            <a:pPr algn="ctr"/>
            <a:r>
              <a:rPr lang="en-US" sz="2000" dirty="0"/>
              <a:t>Alpha shape</a:t>
            </a:r>
            <a:endParaRPr lang="en-AE" sz="2000" dirty="0"/>
          </a:p>
        </p:txBody>
      </p:sp>
    </p:spTree>
    <p:extLst>
      <p:ext uri="{BB962C8B-B14F-4D97-AF65-F5344CB8AC3E}">
        <p14:creationId xmlns:p14="http://schemas.microsoft.com/office/powerpoint/2010/main" val="38141558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58535-6F6E-079C-B0ED-1D433F84CBA9}"/>
              </a:ext>
            </a:extLst>
          </p:cNvPr>
          <p:cNvSpPr>
            <a:spLocks noGrp="1"/>
          </p:cNvSpPr>
          <p:nvPr>
            <p:ph type="title"/>
          </p:nvPr>
        </p:nvSpPr>
        <p:spPr/>
        <p:txBody>
          <a:bodyPr/>
          <a:lstStyle/>
          <a:p>
            <a:r>
              <a:rPr lang="en-US" dirty="0"/>
              <a:t>Motion Tracking with Optical Flow</a:t>
            </a:r>
            <a:endParaRPr lang="en-AE" dirty="0"/>
          </a:p>
        </p:txBody>
      </p:sp>
      <p:sp>
        <p:nvSpPr>
          <p:cNvPr id="3" name="Content Placeholder 2">
            <a:extLst>
              <a:ext uri="{FF2B5EF4-FFF2-40B4-BE49-F238E27FC236}">
                <a16:creationId xmlns:a16="http://schemas.microsoft.com/office/drawing/2014/main" id="{4D49FA60-805C-88D8-974B-F99A6D319D0A}"/>
              </a:ext>
            </a:extLst>
          </p:cNvPr>
          <p:cNvSpPr>
            <a:spLocks noGrp="1"/>
          </p:cNvSpPr>
          <p:nvPr>
            <p:ph idx="1"/>
          </p:nvPr>
        </p:nvSpPr>
        <p:spPr>
          <a:xfrm>
            <a:off x="1362074" y="1866900"/>
            <a:ext cx="5170105" cy="4448175"/>
          </a:xfrm>
        </p:spPr>
        <p:txBody>
          <a:bodyPr/>
          <a:lstStyle/>
          <a:p>
            <a:pPr marL="0" indent="0">
              <a:lnSpc>
                <a:spcPct val="150000"/>
              </a:lnSpc>
              <a:buNone/>
            </a:pPr>
            <a:r>
              <a:rPr lang="en-US" dirty="0"/>
              <a:t>Optical Flow:</a:t>
            </a:r>
          </a:p>
          <a:p>
            <a:pPr marL="0" indent="0">
              <a:lnSpc>
                <a:spcPct val="150000"/>
              </a:lnSpc>
              <a:buNone/>
            </a:pPr>
            <a:r>
              <a:rPr lang="en-US" dirty="0" err="1"/>
              <a:t>Farneback</a:t>
            </a:r>
            <a:r>
              <a:rPr lang="en-US" dirty="0"/>
              <a:t> Optical Flow for dense flow estimation between frames.</a:t>
            </a:r>
          </a:p>
          <a:p>
            <a:pPr marL="0" indent="0">
              <a:lnSpc>
                <a:spcPct val="150000"/>
              </a:lnSpc>
              <a:buNone/>
            </a:pPr>
            <a:endParaRPr lang="en-US" dirty="0"/>
          </a:p>
          <a:p>
            <a:pPr marL="0" indent="0">
              <a:lnSpc>
                <a:spcPct val="150000"/>
              </a:lnSpc>
              <a:buNone/>
            </a:pPr>
            <a:r>
              <a:rPr lang="en-US" dirty="0"/>
              <a:t>Purpose:</a:t>
            </a:r>
          </a:p>
          <a:p>
            <a:pPr>
              <a:lnSpc>
                <a:spcPct val="150000"/>
              </a:lnSpc>
            </a:pPr>
            <a:r>
              <a:rPr lang="en-US" dirty="0"/>
              <a:t>Track the general movement of the link between frames.</a:t>
            </a:r>
          </a:p>
          <a:p>
            <a:pPr>
              <a:lnSpc>
                <a:spcPct val="150000"/>
              </a:lnSpc>
            </a:pPr>
            <a:r>
              <a:rPr lang="en-US" dirty="0"/>
              <a:t>Helps determine the displacement of key points.</a:t>
            </a:r>
            <a:endParaRPr lang="en-AE" dirty="0"/>
          </a:p>
        </p:txBody>
      </p:sp>
      <p:pic>
        <p:nvPicPr>
          <p:cNvPr id="6" name="Picture 5" descr="A black and green bird&#10;&#10;Description automatically generated">
            <a:extLst>
              <a:ext uri="{FF2B5EF4-FFF2-40B4-BE49-F238E27FC236}">
                <a16:creationId xmlns:a16="http://schemas.microsoft.com/office/drawing/2014/main" id="{305659A3-45FF-FC84-AB9A-6ABB95A0EC7A}"/>
              </a:ext>
            </a:extLst>
          </p:cNvPr>
          <p:cNvPicPr>
            <a:picLocks noChangeAspect="1"/>
          </p:cNvPicPr>
          <p:nvPr/>
        </p:nvPicPr>
        <p:blipFill>
          <a:blip r:embed="rId3">
            <a:extLst>
              <a:ext uri="{28A0092B-C50C-407E-A947-70E740481C1C}">
                <a14:useLocalDpi xmlns:a14="http://schemas.microsoft.com/office/drawing/2010/main" val="0"/>
              </a:ext>
            </a:extLst>
          </a:blip>
          <a:srcRect l="21954" t="24167" r="5185" b="13569"/>
          <a:stretch/>
        </p:blipFill>
        <p:spPr>
          <a:xfrm>
            <a:off x="6234470" y="2402882"/>
            <a:ext cx="5715794" cy="3376210"/>
          </a:xfrm>
          <a:prstGeom prst="rect">
            <a:avLst/>
          </a:prstGeom>
        </p:spPr>
      </p:pic>
    </p:spTree>
    <p:extLst>
      <p:ext uri="{BB962C8B-B14F-4D97-AF65-F5344CB8AC3E}">
        <p14:creationId xmlns:p14="http://schemas.microsoft.com/office/powerpoint/2010/main" val="23708522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97513-D6EB-1BD2-3207-549AEE8DB461}"/>
              </a:ext>
            </a:extLst>
          </p:cNvPr>
          <p:cNvSpPr>
            <a:spLocks noGrp="1"/>
          </p:cNvSpPr>
          <p:nvPr>
            <p:ph type="title"/>
          </p:nvPr>
        </p:nvSpPr>
        <p:spPr/>
        <p:txBody>
          <a:bodyPr/>
          <a:lstStyle/>
          <a:p>
            <a:r>
              <a:rPr lang="en-US" b="1" dirty="0"/>
              <a:t>Missing Data Handling with Kalman Filter</a:t>
            </a:r>
            <a:endParaRPr lang="en-AE" dirty="0"/>
          </a:p>
        </p:txBody>
      </p:sp>
      <p:pic>
        <p:nvPicPr>
          <p:cNvPr id="5" name="Picture 4">
            <a:extLst>
              <a:ext uri="{FF2B5EF4-FFF2-40B4-BE49-F238E27FC236}">
                <a16:creationId xmlns:a16="http://schemas.microsoft.com/office/drawing/2014/main" id="{D725CED4-8E88-4486-88FE-8D3B736DDDC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961" b="91309" l="9961" r="91797">
                        <a14:foregroundMark x1="90332" y1="30078" x2="91797" y2="39551"/>
                        <a14:foregroundMark x1="91797" y1="39551" x2="91309" y2="40918"/>
                        <a14:foregroundMark x1="44141" y1="90234" x2="36621" y2="91309"/>
                        <a14:backgroundMark x1="65430" y1="28223" x2="65430" y2="28223"/>
                      </a14:backgroundRemoval>
                    </a14:imgEffect>
                  </a14:imgLayer>
                </a14:imgProps>
              </a:ext>
            </a:extLst>
          </a:blip>
          <a:stretch>
            <a:fillRect/>
          </a:stretch>
        </p:blipFill>
        <p:spPr>
          <a:xfrm>
            <a:off x="8973208" y="3442000"/>
            <a:ext cx="4172607" cy="4172607"/>
          </a:xfrm>
          <a:prstGeom prst="rect">
            <a:avLst/>
          </a:prstGeom>
        </p:spPr>
      </p:pic>
      <p:pic>
        <p:nvPicPr>
          <p:cNvPr id="6" name="Graphic 14" descr="Research with solid fill">
            <a:extLst>
              <a:ext uri="{FF2B5EF4-FFF2-40B4-BE49-F238E27FC236}">
                <a16:creationId xmlns:a16="http://schemas.microsoft.com/office/drawing/2014/main" id="{1CDFF768-59EA-D593-DAAB-C738942404C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978380" y="2519497"/>
            <a:ext cx="1221662" cy="1221662"/>
          </a:xfrm>
          <a:prstGeom prst="rect">
            <a:avLst/>
          </a:prstGeom>
        </p:spPr>
      </p:pic>
      <p:pic>
        <p:nvPicPr>
          <p:cNvPr id="7" name="Graphic 13" descr="Hourglass 30% with solid fill">
            <a:extLst>
              <a:ext uri="{FF2B5EF4-FFF2-40B4-BE49-F238E27FC236}">
                <a16:creationId xmlns:a16="http://schemas.microsoft.com/office/drawing/2014/main" id="{C51258AA-2F8A-71E5-221C-90429898DE5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010079" y="4665280"/>
            <a:ext cx="1221662" cy="1221662"/>
          </a:xfrm>
          <a:prstGeom prst="rect">
            <a:avLst/>
          </a:prstGeom>
        </p:spPr>
      </p:pic>
      <p:grpSp>
        <p:nvGrpSpPr>
          <p:cNvPr id="9" name="Group 8">
            <a:extLst>
              <a:ext uri="{FF2B5EF4-FFF2-40B4-BE49-F238E27FC236}">
                <a16:creationId xmlns:a16="http://schemas.microsoft.com/office/drawing/2014/main" id="{1FAAE6E3-7ECD-8F9D-37B3-5B5B24651B30}"/>
              </a:ext>
            </a:extLst>
          </p:cNvPr>
          <p:cNvGrpSpPr/>
          <p:nvPr/>
        </p:nvGrpSpPr>
        <p:grpSpPr>
          <a:xfrm>
            <a:off x="2334599" y="2088200"/>
            <a:ext cx="7211999" cy="2071767"/>
            <a:chOff x="3833113" y="1819271"/>
            <a:chExt cx="6106719" cy="1562812"/>
          </a:xfrm>
          <a:solidFill>
            <a:srgbClr val="0070C0"/>
          </a:solidFill>
        </p:grpSpPr>
        <p:sp>
          <p:nvSpPr>
            <p:cNvPr id="20" name="Freeform 6">
              <a:extLst>
                <a:ext uri="{FF2B5EF4-FFF2-40B4-BE49-F238E27FC236}">
                  <a16:creationId xmlns:a16="http://schemas.microsoft.com/office/drawing/2014/main" id="{DB339096-5861-8D5B-2633-B07EB56DA567}"/>
                </a:ext>
              </a:extLst>
            </p:cNvPr>
            <p:cNvSpPr/>
            <p:nvPr/>
          </p:nvSpPr>
          <p:spPr>
            <a:xfrm>
              <a:off x="4117658" y="1819271"/>
              <a:ext cx="5822174" cy="1527048"/>
            </a:xfrm>
            <a:custGeom>
              <a:avLst/>
              <a:gdLst>
                <a:gd name="connsiteX0" fmla="*/ 761433 w 897856"/>
                <a:gd name="connsiteY0" fmla="*/ 0 h 273283"/>
                <a:gd name="connsiteX1" fmla="*/ 0 w 897856"/>
                <a:gd name="connsiteY1" fmla="*/ 0 h 273283"/>
                <a:gd name="connsiteX2" fmla="*/ 0 w 897856"/>
                <a:gd name="connsiteY2" fmla="*/ 273283 h 273283"/>
                <a:gd name="connsiteX3" fmla="*/ 761433 w 897856"/>
                <a:gd name="connsiteY3" fmla="*/ 273283 h 273283"/>
                <a:gd name="connsiteX4" fmla="*/ 897856 w 897856"/>
                <a:gd name="connsiteY4" fmla="*/ 136906 h 273283"/>
                <a:gd name="connsiteX5" fmla="*/ 897856 w 897856"/>
                <a:gd name="connsiteY5" fmla="*/ 136906 h 273283"/>
                <a:gd name="connsiteX6" fmla="*/ 761433 w 897856"/>
                <a:gd name="connsiteY6" fmla="*/ 529 h 273283"/>
                <a:gd name="connsiteX7" fmla="*/ 757731 w 897856"/>
                <a:gd name="connsiteY7" fmla="*/ 259011 h 273283"/>
                <a:gd name="connsiteX8" fmla="*/ 635056 w 897856"/>
                <a:gd name="connsiteY8" fmla="*/ 136377 h 273283"/>
                <a:gd name="connsiteX9" fmla="*/ 757731 w 897856"/>
                <a:gd name="connsiteY9" fmla="*/ 13743 h 273283"/>
                <a:gd name="connsiteX10" fmla="*/ 880407 w 897856"/>
                <a:gd name="connsiteY10" fmla="*/ 136377 h 273283"/>
                <a:gd name="connsiteX11" fmla="*/ 757731 w 897856"/>
                <a:gd name="connsiteY11" fmla="*/ 259011 h 273283"/>
                <a:gd name="connsiteX0" fmla="*/ 761733 w 898156"/>
                <a:gd name="connsiteY0" fmla="*/ 0 h 273283"/>
                <a:gd name="connsiteX1" fmla="*/ 300 w 898156"/>
                <a:gd name="connsiteY1" fmla="*/ 0 h 273283"/>
                <a:gd name="connsiteX2" fmla="*/ 0 w 898156"/>
                <a:gd name="connsiteY2" fmla="*/ 138231 h 273283"/>
                <a:gd name="connsiteX3" fmla="*/ 300 w 898156"/>
                <a:gd name="connsiteY3" fmla="*/ 273283 h 273283"/>
                <a:gd name="connsiteX4" fmla="*/ 761733 w 898156"/>
                <a:gd name="connsiteY4" fmla="*/ 273283 h 273283"/>
                <a:gd name="connsiteX5" fmla="*/ 898156 w 898156"/>
                <a:gd name="connsiteY5" fmla="*/ 136906 h 273283"/>
                <a:gd name="connsiteX6" fmla="*/ 898156 w 898156"/>
                <a:gd name="connsiteY6" fmla="*/ 136906 h 273283"/>
                <a:gd name="connsiteX7" fmla="*/ 761733 w 898156"/>
                <a:gd name="connsiteY7" fmla="*/ 529 h 273283"/>
                <a:gd name="connsiteX8" fmla="*/ 761733 w 898156"/>
                <a:gd name="connsiteY8" fmla="*/ 0 h 273283"/>
                <a:gd name="connsiteX9" fmla="*/ 758031 w 898156"/>
                <a:gd name="connsiteY9" fmla="*/ 259011 h 273283"/>
                <a:gd name="connsiteX10" fmla="*/ 635356 w 898156"/>
                <a:gd name="connsiteY10" fmla="*/ 136377 h 273283"/>
                <a:gd name="connsiteX11" fmla="*/ 758031 w 898156"/>
                <a:gd name="connsiteY11" fmla="*/ 13743 h 273283"/>
                <a:gd name="connsiteX12" fmla="*/ 880707 w 898156"/>
                <a:gd name="connsiteY12" fmla="*/ 136377 h 273283"/>
                <a:gd name="connsiteX13" fmla="*/ 758031 w 898156"/>
                <a:gd name="connsiteY13" fmla="*/ 259011 h 273283"/>
                <a:gd name="connsiteX0" fmla="*/ 784056 w 920479"/>
                <a:gd name="connsiteY0" fmla="*/ 0 h 273283"/>
                <a:gd name="connsiteX1" fmla="*/ 22623 w 920479"/>
                <a:gd name="connsiteY1" fmla="*/ 0 h 273283"/>
                <a:gd name="connsiteX2" fmla="*/ 0 w 920479"/>
                <a:gd name="connsiteY2" fmla="*/ 139519 h 273283"/>
                <a:gd name="connsiteX3" fmla="*/ 22623 w 920479"/>
                <a:gd name="connsiteY3" fmla="*/ 273283 h 273283"/>
                <a:gd name="connsiteX4" fmla="*/ 784056 w 920479"/>
                <a:gd name="connsiteY4" fmla="*/ 273283 h 273283"/>
                <a:gd name="connsiteX5" fmla="*/ 920479 w 920479"/>
                <a:gd name="connsiteY5" fmla="*/ 136906 h 273283"/>
                <a:gd name="connsiteX6" fmla="*/ 920479 w 920479"/>
                <a:gd name="connsiteY6" fmla="*/ 136906 h 273283"/>
                <a:gd name="connsiteX7" fmla="*/ 784056 w 920479"/>
                <a:gd name="connsiteY7" fmla="*/ 529 h 273283"/>
                <a:gd name="connsiteX8" fmla="*/ 784056 w 920479"/>
                <a:gd name="connsiteY8" fmla="*/ 0 h 273283"/>
                <a:gd name="connsiteX9" fmla="*/ 780354 w 920479"/>
                <a:gd name="connsiteY9" fmla="*/ 259011 h 273283"/>
                <a:gd name="connsiteX10" fmla="*/ 657679 w 920479"/>
                <a:gd name="connsiteY10" fmla="*/ 136377 h 273283"/>
                <a:gd name="connsiteX11" fmla="*/ 780354 w 920479"/>
                <a:gd name="connsiteY11" fmla="*/ 13743 h 273283"/>
                <a:gd name="connsiteX12" fmla="*/ 903030 w 920479"/>
                <a:gd name="connsiteY12" fmla="*/ 136377 h 273283"/>
                <a:gd name="connsiteX13" fmla="*/ 780354 w 920479"/>
                <a:gd name="connsiteY13" fmla="*/ 259011 h 273283"/>
                <a:gd name="connsiteX0" fmla="*/ 913185 w 1049608"/>
                <a:gd name="connsiteY0" fmla="*/ 0 h 273283"/>
                <a:gd name="connsiteX1" fmla="*/ 151752 w 1049608"/>
                <a:gd name="connsiteY1" fmla="*/ 0 h 273283"/>
                <a:gd name="connsiteX2" fmla="*/ 0 w 1049608"/>
                <a:gd name="connsiteY2" fmla="*/ 169520 h 273283"/>
                <a:gd name="connsiteX3" fmla="*/ 151752 w 1049608"/>
                <a:gd name="connsiteY3" fmla="*/ 273283 h 273283"/>
                <a:gd name="connsiteX4" fmla="*/ 913185 w 1049608"/>
                <a:gd name="connsiteY4" fmla="*/ 273283 h 273283"/>
                <a:gd name="connsiteX5" fmla="*/ 1049608 w 1049608"/>
                <a:gd name="connsiteY5" fmla="*/ 136906 h 273283"/>
                <a:gd name="connsiteX6" fmla="*/ 1049608 w 1049608"/>
                <a:gd name="connsiteY6" fmla="*/ 136906 h 273283"/>
                <a:gd name="connsiteX7" fmla="*/ 913185 w 1049608"/>
                <a:gd name="connsiteY7" fmla="*/ 529 h 273283"/>
                <a:gd name="connsiteX8" fmla="*/ 913185 w 1049608"/>
                <a:gd name="connsiteY8" fmla="*/ 0 h 273283"/>
                <a:gd name="connsiteX9" fmla="*/ 909483 w 1049608"/>
                <a:gd name="connsiteY9" fmla="*/ 259011 h 273283"/>
                <a:gd name="connsiteX10" fmla="*/ 786808 w 1049608"/>
                <a:gd name="connsiteY10" fmla="*/ 136377 h 273283"/>
                <a:gd name="connsiteX11" fmla="*/ 909483 w 1049608"/>
                <a:gd name="connsiteY11" fmla="*/ 13743 h 273283"/>
                <a:gd name="connsiteX12" fmla="*/ 1032159 w 1049608"/>
                <a:gd name="connsiteY12" fmla="*/ 136377 h 273283"/>
                <a:gd name="connsiteX13" fmla="*/ 909483 w 1049608"/>
                <a:gd name="connsiteY13" fmla="*/ 259011 h 273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9608" h="273283">
                  <a:moveTo>
                    <a:pt x="913185" y="0"/>
                  </a:moveTo>
                  <a:lnTo>
                    <a:pt x="151752" y="0"/>
                  </a:lnTo>
                  <a:lnTo>
                    <a:pt x="0" y="169520"/>
                  </a:lnTo>
                  <a:lnTo>
                    <a:pt x="151752" y="273283"/>
                  </a:lnTo>
                  <a:lnTo>
                    <a:pt x="913185" y="273283"/>
                  </a:lnTo>
                  <a:cubicBezTo>
                    <a:pt x="988799" y="273283"/>
                    <a:pt x="1049608" y="211966"/>
                    <a:pt x="1049608" y="136906"/>
                  </a:cubicBezTo>
                  <a:lnTo>
                    <a:pt x="1049608" y="136906"/>
                  </a:lnTo>
                  <a:cubicBezTo>
                    <a:pt x="1049608" y="61317"/>
                    <a:pt x="988271" y="529"/>
                    <a:pt x="913185" y="529"/>
                  </a:cubicBezTo>
                  <a:lnTo>
                    <a:pt x="913185" y="0"/>
                  </a:lnTo>
                  <a:close/>
                  <a:moveTo>
                    <a:pt x="909483" y="259011"/>
                  </a:moveTo>
                  <a:cubicBezTo>
                    <a:pt x="841801" y="259011"/>
                    <a:pt x="786808" y="204037"/>
                    <a:pt x="786808" y="136377"/>
                  </a:cubicBezTo>
                  <a:cubicBezTo>
                    <a:pt x="786808" y="68717"/>
                    <a:pt x="841801" y="13743"/>
                    <a:pt x="909483" y="13743"/>
                  </a:cubicBezTo>
                  <a:cubicBezTo>
                    <a:pt x="977167" y="13743"/>
                    <a:pt x="1032159" y="68717"/>
                    <a:pt x="1032159" y="136377"/>
                  </a:cubicBezTo>
                  <a:cubicBezTo>
                    <a:pt x="1032159" y="204037"/>
                    <a:pt x="977167" y="259011"/>
                    <a:pt x="909483" y="259011"/>
                  </a:cubicBezTo>
                  <a:close/>
                </a:path>
              </a:pathLst>
            </a:custGeom>
            <a:grpFill/>
            <a:ln w="0"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21" name="Group 20">
              <a:extLst>
                <a:ext uri="{FF2B5EF4-FFF2-40B4-BE49-F238E27FC236}">
                  <a16:creationId xmlns:a16="http://schemas.microsoft.com/office/drawing/2014/main" id="{6BF7AF2B-2445-4E73-C592-5706F56A9389}"/>
                </a:ext>
              </a:extLst>
            </p:cNvPr>
            <p:cNvGrpSpPr/>
            <p:nvPr/>
          </p:nvGrpSpPr>
          <p:grpSpPr>
            <a:xfrm>
              <a:off x="5098814" y="1978321"/>
              <a:ext cx="3302785" cy="1332837"/>
              <a:chOff x="8921977" y="1512900"/>
              <a:chExt cx="2926080" cy="1332837"/>
            </a:xfrm>
            <a:grpFill/>
          </p:grpSpPr>
          <p:sp>
            <p:nvSpPr>
              <p:cNvPr id="24" name="TextBox 8">
                <a:extLst>
                  <a:ext uri="{FF2B5EF4-FFF2-40B4-BE49-F238E27FC236}">
                    <a16:creationId xmlns:a16="http://schemas.microsoft.com/office/drawing/2014/main" id="{326730AF-9712-8CB9-AFBC-A2873350B33C}"/>
                  </a:ext>
                </a:extLst>
              </p:cNvPr>
              <p:cNvSpPr txBox="1"/>
              <p:nvPr/>
            </p:nvSpPr>
            <p:spPr>
              <a:xfrm>
                <a:off x="8921977" y="1512900"/>
                <a:ext cx="2926080" cy="371896"/>
              </a:xfrm>
              <a:prstGeom prst="rect">
                <a:avLst/>
              </a:prstGeom>
              <a:grp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b="1" noProof="1">
                    <a:solidFill>
                      <a:schemeClr val="bg1"/>
                    </a:solidFill>
                  </a:rPr>
                  <a:t>Kalman Filter</a:t>
                </a:r>
              </a:p>
            </p:txBody>
          </p:sp>
          <p:sp>
            <p:nvSpPr>
              <p:cNvPr id="25" name="TextBox 9">
                <a:extLst>
                  <a:ext uri="{FF2B5EF4-FFF2-40B4-BE49-F238E27FC236}">
                    <a16:creationId xmlns:a16="http://schemas.microsoft.com/office/drawing/2014/main" id="{F7AE0116-2E62-2E01-622C-EC00977284A2}"/>
                  </a:ext>
                </a:extLst>
              </p:cNvPr>
              <p:cNvSpPr txBox="1"/>
              <p:nvPr/>
            </p:nvSpPr>
            <p:spPr>
              <a:xfrm>
                <a:off x="8921977" y="1831117"/>
                <a:ext cx="2926080" cy="1014620"/>
              </a:xfrm>
              <a:prstGeom prst="rect">
                <a:avLst/>
              </a:prstGeom>
              <a:grp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400" noProof="1">
                    <a:solidFill>
                      <a:schemeClr val="bg1"/>
                    </a:solidFill>
                  </a:rPr>
                  <a:t>Predicts the movement when the link is not detected clearly.</a:t>
                </a:r>
              </a:p>
              <a:p>
                <a:pPr>
                  <a:lnSpc>
                    <a:spcPct val="150000"/>
                  </a:lnSpc>
                </a:pPr>
                <a:r>
                  <a:rPr lang="en-US" sz="1400" noProof="1">
                    <a:solidFill>
                      <a:schemeClr val="bg1"/>
                    </a:solidFill>
                  </a:rPr>
                  <a:t>Smoothens the tracking by accounting for noisy detections.</a:t>
                </a:r>
              </a:p>
            </p:txBody>
          </p:sp>
        </p:grpSp>
        <p:sp>
          <p:nvSpPr>
            <p:cNvPr id="22" name="Freeform 5">
              <a:extLst>
                <a:ext uri="{FF2B5EF4-FFF2-40B4-BE49-F238E27FC236}">
                  <a16:creationId xmlns:a16="http://schemas.microsoft.com/office/drawing/2014/main" id="{23A57DC4-7AF8-76A3-8C81-7ED7AA92B2CE}"/>
                </a:ext>
              </a:extLst>
            </p:cNvPr>
            <p:cNvSpPr/>
            <p:nvPr/>
          </p:nvSpPr>
          <p:spPr>
            <a:xfrm>
              <a:off x="3833113" y="1819272"/>
              <a:ext cx="1123373" cy="1562811"/>
            </a:xfrm>
            <a:custGeom>
              <a:avLst/>
              <a:gdLst>
                <a:gd name="connsiteX0" fmla="*/ 0 w 202519"/>
                <a:gd name="connsiteY0" fmla="*/ 126863 h 281740"/>
                <a:gd name="connsiteX1" fmla="*/ 202520 w 202519"/>
                <a:gd name="connsiteY1" fmla="*/ 0 h 281740"/>
                <a:gd name="connsiteX2" fmla="*/ 202520 w 202519"/>
                <a:gd name="connsiteY2" fmla="*/ 273283 h 281740"/>
                <a:gd name="connsiteX3" fmla="*/ 89363 w 202519"/>
                <a:gd name="connsiteY3" fmla="*/ 281741 h 281740"/>
                <a:gd name="connsiteX4" fmla="*/ 0 w 202519"/>
                <a:gd name="connsiteY4" fmla="*/ 126863 h 281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519" h="281740">
                  <a:moveTo>
                    <a:pt x="0" y="126863"/>
                  </a:moveTo>
                  <a:lnTo>
                    <a:pt x="202520" y="0"/>
                  </a:lnTo>
                  <a:lnTo>
                    <a:pt x="202520" y="273283"/>
                  </a:lnTo>
                  <a:lnTo>
                    <a:pt x="89363" y="281741"/>
                  </a:lnTo>
                  <a:lnTo>
                    <a:pt x="0" y="126863"/>
                  </a:lnTo>
                  <a:close/>
                </a:path>
              </a:pathLst>
            </a:custGeom>
            <a:grpFill/>
            <a:ln w="0"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 name="TextBox 38">
              <a:extLst>
                <a:ext uri="{FF2B5EF4-FFF2-40B4-BE49-F238E27FC236}">
                  <a16:creationId xmlns:a16="http://schemas.microsoft.com/office/drawing/2014/main" id="{63A6D56D-B315-91D5-1A25-8524E5D8E928}"/>
                </a:ext>
              </a:extLst>
            </p:cNvPr>
            <p:cNvSpPr txBox="1"/>
            <p:nvPr/>
          </p:nvSpPr>
          <p:spPr>
            <a:xfrm>
              <a:off x="4251076" y="2392556"/>
              <a:ext cx="687796" cy="369332"/>
            </a:xfrm>
            <a:prstGeom prst="rect">
              <a:avLst/>
            </a:prstGeom>
            <a:grp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b="1" noProof="1">
                  <a:solidFill>
                    <a:schemeClr val="bg1"/>
                  </a:solidFill>
                </a:rPr>
                <a:t>01</a:t>
              </a:r>
            </a:p>
          </p:txBody>
        </p:sp>
      </p:grpSp>
      <p:grpSp>
        <p:nvGrpSpPr>
          <p:cNvPr id="10" name="Group 9">
            <a:extLst>
              <a:ext uri="{FF2B5EF4-FFF2-40B4-BE49-F238E27FC236}">
                <a16:creationId xmlns:a16="http://schemas.microsoft.com/office/drawing/2014/main" id="{6BE62B03-3949-DE0D-0C94-89E646E77D51}"/>
              </a:ext>
            </a:extLst>
          </p:cNvPr>
          <p:cNvGrpSpPr/>
          <p:nvPr/>
        </p:nvGrpSpPr>
        <p:grpSpPr>
          <a:xfrm>
            <a:off x="2334600" y="4216523"/>
            <a:ext cx="7211998" cy="2071766"/>
            <a:chOff x="3833113" y="3475917"/>
            <a:chExt cx="6106718" cy="1562811"/>
          </a:xfrm>
          <a:solidFill>
            <a:schemeClr val="tx2">
              <a:lumMod val="40000"/>
              <a:lumOff val="60000"/>
            </a:schemeClr>
          </a:solidFill>
        </p:grpSpPr>
        <p:sp>
          <p:nvSpPr>
            <p:cNvPr id="14" name="Freeform 7">
              <a:extLst>
                <a:ext uri="{FF2B5EF4-FFF2-40B4-BE49-F238E27FC236}">
                  <a16:creationId xmlns:a16="http://schemas.microsoft.com/office/drawing/2014/main" id="{8EE3B718-E8C6-2C8B-637B-EA47BA0B68C0}"/>
                </a:ext>
              </a:extLst>
            </p:cNvPr>
            <p:cNvSpPr/>
            <p:nvPr/>
          </p:nvSpPr>
          <p:spPr>
            <a:xfrm>
              <a:off x="4014312" y="3511680"/>
              <a:ext cx="5925519" cy="1527048"/>
            </a:xfrm>
            <a:custGeom>
              <a:avLst/>
              <a:gdLst>
                <a:gd name="connsiteX0" fmla="*/ 761433 w 897856"/>
                <a:gd name="connsiteY0" fmla="*/ 0 h 273283"/>
                <a:gd name="connsiteX1" fmla="*/ 0 w 897856"/>
                <a:gd name="connsiteY1" fmla="*/ 0 h 273283"/>
                <a:gd name="connsiteX2" fmla="*/ 0 w 897856"/>
                <a:gd name="connsiteY2" fmla="*/ 273283 h 273283"/>
                <a:gd name="connsiteX3" fmla="*/ 761433 w 897856"/>
                <a:gd name="connsiteY3" fmla="*/ 273283 h 273283"/>
                <a:gd name="connsiteX4" fmla="*/ 897856 w 897856"/>
                <a:gd name="connsiteY4" fmla="*/ 136906 h 273283"/>
                <a:gd name="connsiteX5" fmla="*/ 897856 w 897856"/>
                <a:gd name="connsiteY5" fmla="*/ 136906 h 273283"/>
                <a:gd name="connsiteX6" fmla="*/ 761433 w 897856"/>
                <a:gd name="connsiteY6" fmla="*/ 528 h 273283"/>
                <a:gd name="connsiteX7" fmla="*/ 757731 w 897856"/>
                <a:gd name="connsiteY7" fmla="*/ 259011 h 273283"/>
                <a:gd name="connsiteX8" fmla="*/ 635056 w 897856"/>
                <a:gd name="connsiteY8" fmla="*/ 136377 h 273283"/>
                <a:gd name="connsiteX9" fmla="*/ 757731 w 897856"/>
                <a:gd name="connsiteY9" fmla="*/ 13743 h 273283"/>
                <a:gd name="connsiteX10" fmla="*/ 880407 w 897856"/>
                <a:gd name="connsiteY10" fmla="*/ 136377 h 273283"/>
                <a:gd name="connsiteX11" fmla="*/ 757731 w 897856"/>
                <a:gd name="connsiteY11" fmla="*/ 259011 h 273283"/>
                <a:gd name="connsiteX0" fmla="*/ 761733 w 898156"/>
                <a:gd name="connsiteY0" fmla="*/ 0 h 273283"/>
                <a:gd name="connsiteX1" fmla="*/ 300 w 898156"/>
                <a:gd name="connsiteY1" fmla="*/ 0 h 273283"/>
                <a:gd name="connsiteX2" fmla="*/ 0 w 898156"/>
                <a:gd name="connsiteY2" fmla="*/ 136770 h 273283"/>
                <a:gd name="connsiteX3" fmla="*/ 300 w 898156"/>
                <a:gd name="connsiteY3" fmla="*/ 273283 h 273283"/>
                <a:gd name="connsiteX4" fmla="*/ 761733 w 898156"/>
                <a:gd name="connsiteY4" fmla="*/ 273283 h 273283"/>
                <a:gd name="connsiteX5" fmla="*/ 898156 w 898156"/>
                <a:gd name="connsiteY5" fmla="*/ 136906 h 273283"/>
                <a:gd name="connsiteX6" fmla="*/ 898156 w 898156"/>
                <a:gd name="connsiteY6" fmla="*/ 136906 h 273283"/>
                <a:gd name="connsiteX7" fmla="*/ 761733 w 898156"/>
                <a:gd name="connsiteY7" fmla="*/ 528 h 273283"/>
                <a:gd name="connsiteX8" fmla="*/ 761733 w 898156"/>
                <a:gd name="connsiteY8" fmla="*/ 0 h 273283"/>
                <a:gd name="connsiteX9" fmla="*/ 758031 w 898156"/>
                <a:gd name="connsiteY9" fmla="*/ 259011 h 273283"/>
                <a:gd name="connsiteX10" fmla="*/ 635356 w 898156"/>
                <a:gd name="connsiteY10" fmla="*/ 136377 h 273283"/>
                <a:gd name="connsiteX11" fmla="*/ 758031 w 898156"/>
                <a:gd name="connsiteY11" fmla="*/ 13743 h 273283"/>
                <a:gd name="connsiteX12" fmla="*/ 880707 w 898156"/>
                <a:gd name="connsiteY12" fmla="*/ 136377 h 273283"/>
                <a:gd name="connsiteX13" fmla="*/ 758031 w 898156"/>
                <a:gd name="connsiteY13" fmla="*/ 259011 h 273283"/>
                <a:gd name="connsiteX0" fmla="*/ 782339 w 918762"/>
                <a:gd name="connsiteY0" fmla="*/ 0 h 273283"/>
                <a:gd name="connsiteX1" fmla="*/ 20906 w 918762"/>
                <a:gd name="connsiteY1" fmla="*/ 0 h 273283"/>
                <a:gd name="connsiteX2" fmla="*/ 0 w 918762"/>
                <a:gd name="connsiteY2" fmla="*/ 137629 h 273283"/>
                <a:gd name="connsiteX3" fmla="*/ 20906 w 918762"/>
                <a:gd name="connsiteY3" fmla="*/ 273283 h 273283"/>
                <a:gd name="connsiteX4" fmla="*/ 782339 w 918762"/>
                <a:gd name="connsiteY4" fmla="*/ 273283 h 273283"/>
                <a:gd name="connsiteX5" fmla="*/ 918762 w 918762"/>
                <a:gd name="connsiteY5" fmla="*/ 136906 h 273283"/>
                <a:gd name="connsiteX6" fmla="*/ 918762 w 918762"/>
                <a:gd name="connsiteY6" fmla="*/ 136906 h 273283"/>
                <a:gd name="connsiteX7" fmla="*/ 782339 w 918762"/>
                <a:gd name="connsiteY7" fmla="*/ 528 h 273283"/>
                <a:gd name="connsiteX8" fmla="*/ 782339 w 918762"/>
                <a:gd name="connsiteY8" fmla="*/ 0 h 273283"/>
                <a:gd name="connsiteX9" fmla="*/ 778637 w 918762"/>
                <a:gd name="connsiteY9" fmla="*/ 259011 h 273283"/>
                <a:gd name="connsiteX10" fmla="*/ 655962 w 918762"/>
                <a:gd name="connsiteY10" fmla="*/ 136377 h 273283"/>
                <a:gd name="connsiteX11" fmla="*/ 778637 w 918762"/>
                <a:gd name="connsiteY11" fmla="*/ 13743 h 273283"/>
                <a:gd name="connsiteX12" fmla="*/ 901313 w 918762"/>
                <a:gd name="connsiteY12" fmla="*/ 136377 h 273283"/>
                <a:gd name="connsiteX13" fmla="*/ 778637 w 918762"/>
                <a:gd name="connsiteY13" fmla="*/ 259011 h 273283"/>
                <a:gd name="connsiteX0" fmla="*/ 793071 w 929494"/>
                <a:gd name="connsiteY0" fmla="*/ 0 h 273283"/>
                <a:gd name="connsiteX1" fmla="*/ 31638 w 929494"/>
                <a:gd name="connsiteY1" fmla="*/ 0 h 273283"/>
                <a:gd name="connsiteX2" fmla="*/ 0 w 929494"/>
                <a:gd name="connsiteY2" fmla="*/ 138481 h 273283"/>
                <a:gd name="connsiteX3" fmla="*/ 31638 w 929494"/>
                <a:gd name="connsiteY3" fmla="*/ 273283 h 273283"/>
                <a:gd name="connsiteX4" fmla="*/ 793071 w 929494"/>
                <a:gd name="connsiteY4" fmla="*/ 273283 h 273283"/>
                <a:gd name="connsiteX5" fmla="*/ 929494 w 929494"/>
                <a:gd name="connsiteY5" fmla="*/ 136906 h 273283"/>
                <a:gd name="connsiteX6" fmla="*/ 929494 w 929494"/>
                <a:gd name="connsiteY6" fmla="*/ 136906 h 273283"/>
                <a:gd name="connsiteX7" fmla="*/ 793071 w 929494"/>
                <a:gd name="connsiteY7" fmla="*/ 528 h 273283"/>
                <a:gd name="connsiteX8" fmla="*/ 793071 w 929494"/>
                <a:gd name="connsiteY8" fmla="*/ 0 h 273283"/>
                <a:gd name="connsiteX9" fmla="*/ 789369 w 929494"/>
                <a:gd name="connsiteY9" fmla="*/ 259011 h 273283"/>
                <a:gd name="connsiteX10" fmla="*/ 666694 w 929494"/>
                <a:gd name="connsiteY10" fmla="*/ 136377 h 273283"/>
                <a:gd name="connsiteX11" fmla="*/ 789369 w 929494"/>
                <a:gd name="connsiteY11" fmla="*/ 13743 h 273283"/>
                <a:gd name="connsiteX12" fmla="*/ 912045 w 929494"/>
                <a:gd name="connsiteY12" fmla="*/ 136377 h 273283"/>
                <a:gd name="connsiteX13" fmla="*/ 789369 w 929494"/>
                <a:gd name="connsiteY13" fmla="*/ 259011 h 273283"/>
                <a:gd name="connsiteX0" fmla="*/ 931816 w 1068239"/>
                <a:gd name="connsiteY0" fmla="*/ 0 h 273283"/>
                <a:gd name="connsiteX1" fmla="*/ 170383 w 1068239"/>
                <a:gd name="connsiteY1" fmla="*/ 0 h 273283"/>
                <a:gd name="connsiteX2" fmla="*/ 0 w 1068239"/>
                <a:gd name="connsiteY2" fmla="*/ 130299 h 273283"/>
                <a:gd name="connsiteX3" fmla="*/ 170383 w 1068239"/>
                <a:gd name="connsiteY3" fmla="*/ 273283 h 273283"/>
                <a:gd name="connsiteX4" fmla="*/ 931816 w 1068239"/>
                <a:gd name="connsiteY4" fmla="*/ 273283 h 273283"/>
                <a:gd name="connsiteX5" fmla="*/ 1068239 w 1068239"/>
                <a:gd name="connsiteY5" fmla="*/ 136906 h 273283"/>
                <a:gd name="connsiteX6" fmla="*/ 1068239 w 1068239"/>
                <a:gd name="connsiteY6" fmla="*/ 136906 h 273283"/>
                <a:gd name="connsiteX7" fmla="*/ 931816 w 1068239"/>
                <a:gd name="connsiteY7" fmla="*/ 528 h 273283"/>
                <a:gd name="connsiteX8" fmla="*/ 931816 w 1068239"/>
                <a:gd name="connsiteY8" fmla="*/ 0 h 273283"/>
                <a:gd name="connsiteX9" fmla="*/ 928114 w 1068239"/>
                <a:gd name="connsiteY9" fmla="*/ 259011 h 273283"/>
                <a:gd name="connsiteX10" fmla="*/ 805439 w 1068239"/>
                <a:gd name="connsiteY10" fmla="*/ 136377 h 273283"/>
                <a:gd name="connsiteX11" fmla="*/ 928114 w 1068239"/>
                <a:gd name="connsiteY11" fmla="*/ 13743 h 273283"/>
                <a:gd name="connsiteX12" fmla="*/ 1050790 w 1068239"/>
                <a:gd name="connsiteY12" fmla="*/ 136377 h 273283"/>
                <a:gd name="connsiteX13" fmla="*/ 928114 w 1068239"/>
                <a:gd name="connsiteY13" fmla="*/ 259011 h 273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68239" h="273283">
                  <a:moveTo>
                    <a:pt x="931816" y="0"/>
                  </a:moveTo>
                  <a:lnTo>
                    <a:pt x="170383" y="0"/>
                  </a:lnTo>
                  <a:lnTo>
                    <a:pt x="0" y="130299"/>
                  </a:lnTo>
                  <a:lnTo>
                    <a:pt x="170383" y="273283"/>
                  </a:lnTo>
                  <a:lnTo>
                    <a:pt x="931816" y="273283"/>
                  </a:lnTo>
                  <a:cubicBezTo>
                    <a:pt x="1007430" y="273283"/>
                    <a:pt x="1068239" y="211966"/>
                    <a:pt x="1068239" y="136906"/>
                  </a:cubicBezTo>
                  <a:lnTo>
                    <a:pt x="1068239" y="136906"/>
                  </a:lnTo>
                  <a:cubicBezTo>
                    <a:pt x="1068239" y="61317"/>
                    <a:pt x="1006902" y="528"/>
                    <a:pt x="931816" y="528"/>
                  </a:cubicBezTo>
                  <a:lnTo>
                    <a:pt x="931816" y="0"/>
                  </a:lnTo>
                  <a:close/>
                  <a:moveTo>
                    <a:pt x="928114" y="259011"/>
                  </a:moveTo>
                  <a:cubicBezTo>
                    <a:pt x="860432" y="259011"/>
                    <a:pt x="805439" y="204037"/>
                    <a:pt x="805439" y="136377"/>
                  </a:cubicBezTo>
                  <a:cubicBezTo>
                    <a:pt x="805439" y="68717"/>
                    <a:pt x="860432" y="13743"/>
                    <a:pt x="928114" y="13743"/>
                  </a:cubicBezTo>
                  <a:cubicBezTo>
                    <a:pt x="995798" y="13743"/>
                    <a:pt x="1050790" y="68717"/>
                    <a:pt x="1050790" y="136377"/>
                  </a:cubicBezTo>
                  <a:cubicBezTo>
                    <a:pt x="1050790" y="204037"/>
                    <a:pt x="995798" y="259011"/>
                    <a:pt x="928114" y="259011"/>
                  </a:cubicBezTo>
                  <a:close/>
                </a:path>
              </a:pathLst>
            </a:custGeom>
            <a:grpFill/>
            <a:ln w="0"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15" name="Group 14">
              <a:extLst>
                <a:ext uri="{FF2B5EF4-FFF2-40B4-BE49-F238E27FC236}">
                  <a16:creationId xmlns:a16="http://schemas.microsoft.com/office/drawing/2014/main" id="{D17BDCCD-53D7-C2C5-E90E-901B5087F83A}"/>
                </a:ext>
              </a:extLst>
            </p:cNvPr>
            <p:cNvGrpSpPr/>
            <p:nvPr/>
          </p:nvGrpSpPr>
          <p:grpSpPr>
            <a:xfrm>
              <a:off x="5098814" y="3725470"/>
              <a:ext cx="3302785" cy="896455"/>
              <a:chOff x="8921977" y="1556494"/>
              <a:chExt cx="2926080" cy="896455"/>
            </a:xfrm>
            <a:grpFill/>
          </p:grpSpPr>
          <p:sp>
            <p:nvSpPr>
              <p:cNvPr id="18" name="TextBox 11">
                <a:extLst>
                  <a:ext uri="{FF2B5EF4-FFF2-40B4-BE49-F238E27FC236}">
                    <a16:creationId xmlns:a16="http://schemas.microsoft.com/office/drawing/2014/main" id="{6BA52237-3742-82E1-A8E1-AEE942CA9309}"/>
                  </a:ext>
                </a:extLst>
              </p:cNvPr>
              <p:cNvSpPr txBox="1"/>
              <p:nvPr/>
            </p:nvSpPr>
            <p:spPr>
              <a:xfrm>
                <a:off x="8921977" y="1556494"/>
                <a:ext cx="2926080" cy="371896"/>
              </a:xfrm>
              <a:prstGeom prst="rect">
                <a:avLst/>
              </a:prstGeom>
              <a:grp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b="1" noProof="1"/>
                  <a:t>Importance</a:t>
                </a:r>
              </a:p>
            </p:txBody>
          </p:sp>
          <p:sp>
            <p:nvSpPr>
              <p:cNvPr id="19" name="TextBox 12">
                <a:extLst>
                  <a:ext uri="{FF2B5EF4-FFF2-40B4-BE49-F238E27FC236}">
                    <a16:creationId xmlns:a16="http://schemas.microsoft.com/office/drawing/2014/main" id="{13E7D34C-F037-81A5-A186-0C398938F62E}"/>
                  </a:ext>
                </a:extLst>
              </p:cNvPr>
              <p:cNvSpPr txBox="1"/>
              <p:nvPr/>
            </p:nvSpPr>
            <p:spPr>
              <a:xfrm>
                <a:off x="8921977" y="1925881"/>
                <a:ext cx="2926080" cy="527068"/>
              </a:xfrm>
              <a:prstGeom prst="rect">
                <a:avLst/>
              </a:prstGeom>
              <a:grp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400" noProof="1"/>
                  <a:t>Handles missed detections to provide consistent motion data.</a:t>
                </a:r>
              </a:p>
            </p:txBody>
          </p:sp>
        </p:grpSp>
        <p:sp>
          <p:nvSpPr>
            <p:cNvPr id="16" name="Freeform 4">
              <a:extLst>
                <a:ext uri="{FF2B5EF4-FFF2-40B4-BE49-F238E27FC236}">
                  <a16:creationId xmlns:a16="http://schemas.microsoft.com/office/drawing/2014/main" id="{4B212087-0ADA-55E5-0BD6-66E345F48084}"/>
                </a:ext>
              </a:extLst>
            </p:cNvPr>
            <p:cNvSpPr/>
            <p:nvPr/>
          </p:nvSpPr>
          <p:spPr>
            <a:xfrm>
              <a:off x="3833113" y="3475917"/>
              <a:ext cx="1123373" cy="1562811"/>
            </a:xfrm>
            <a:custGeom>
              <a:avLst/>
              <a:gdLst>
                <a:gd name="connsiteX0" fmla="*/ 202520 w 202519"/>
                <a:gd name="connsiteY0" fmla="*/ 281741 h 281740"/>
                <a:gd name="connsiteX1" fmla="*/ 0 w 202519"/>
                <a:gd name="connsiteY1" fmla="*/ 154878 h 281740"/>
                <a:gd name="connsiteX2" fmla="*/ 89363 w 202519"/>
                <a:gd name="connsiteY2" fmla="*/ 0 h 281740"/>
                <a:gd name="connsiteX3" fmla="*/ 202520 w 202519"/>
                <a:gd name="connsiteY3" fmla="*/ 8458 h 281740"/>
                <a:gd name="connsiteX4" fmla="*/ 202520 w 202519"/>
                <a:gd name="connsiteY4" fmla="*/ 281741 h 281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519" h="281740">
                  <a:moveTo>
                    <a:pt x="202520" y="281741"/>
                  </a:moveTo>
                  <a:lnTo>
                    <a:pt x="0" y="154878"/>
                  </a:lnTo>
                  <a:lnTo>
                    <a:pt x="89363" y="0"/>
                  </a:lnTo>
                  <a:lnTo>
                    <a:pt x="202520" y="8458"/>
                  </a:lnTo>
                  <a:lnTo>
                    <a:pt x="202520" y="281741"/>
                  </a:lnTo>
                  <a:close/>
                </a:path>
              </a:pathLst>
            </a:custGeom>
            <a:grpFill/>
            <a:ln w="0"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TextBox 39">
              <a:extLst>
                <a:ext uri="{FF2B5EF4-FFF2-40B4-BE49-F238E27FC236}">
                  <a16:creationId xmlns:a16="http://schemas.microsoft.com/office/drawing/2014/main" id="{35EB9EAF-8D28-1AE1-7C00-AD2A1BA50D64}"/>
                </a:ext>
              </a:extLst>
            </p:cNvPr>
            <p:cNvSpPr txBox="1"/>
            <p:nvPr/>
          </p:nvSpPr>
          <p:spPr>
            <a:xfrm>
              <a:off x="4251076" y="4096111"/>
              <a:ext cx="687796" cy="369332"/>
            </a:xfrm>
            <a:prstGeom prst="rect">
              <a:avLst/>
            </a:prstGeom>
            <a:grp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b="1" noProof="1">
                  <a:solidFill>
                    <a:schemeClr val="bg1"/>
                  </a:solidFill>
                </a:rPr>
                <a:t>02</a:t>
              </a:r>
            </a:p>
          </p:txBody>
        </p:sp>
      </p:grpSp>
    </p:spTree>
    <p:extLst>
      <p:ext uri="{BB962C8B-B14F-4D97-AF65-F5344CB8AC3E}">
        <p14:creationId xmlns:p14="http://schemas.microsoft.com/office/powerpoint/2010/main" val="1684429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512B3-C6FF-4E2D-713D-C7AA3EB35CDA}"/>
              </a:ext>
            </a:extLst>
          </p:cNvPr>
          <p:cNvSpPr>
            <a:spLocks noGrp="1"/>
          </p:cNvSpPr>
          <p:nvPr>
            <p:ph type="title"/>
          </p:nvPr>
        </p:nvSpPr>
        <p:spPr/>
        <p:txBody>
          <a:bodyPr/>
          <a:lstStyle/>
          <a:p>
            <a:r>
              <a:rPr lang="en-US" dirty="0"/>
              <a:t>Velocity Estimation</a:t>
            </a:r>
            <a:endParaRPr lang="en-AE" dirty="0"/>
          </a:p>
        </p:txBody>
      </p:sp>
      <p:sp>
        <p:nvSpPr>
          <p:cNvPr id="3" name="Content Placeholder 2">
            <a:extLst>
              <a:ext uri="{FF2B5EF4-FFF2-40B4-BE49-F238E27FC236}">
                <a16:creationId xmlns:a16="http://schemas.microsoft.com/office/drawing/2014/main" id="{5C992691-FE75-42E2-9A14-1CE424067939}"/>
              </a:ext>
            </a:extLst>
          </p:cNvPr>
          <p:cNvSpPr>
            <a:spLocks noGrp="1"/>
          </p:cNvSpPr>
          <p:nvPr>
            <p:ph idx="1"/>
          </p:nvPr>
        </p:nvSpPr>
        <p:spPr/>
        <p:txBody>
          <a:bodyPr/>
          <a:lstStyle/>
          <a:p>
            <a:pPr>
              <a:lnSpc>
                <a:spcPct val="200000"/>
              </a:lnSpc>
            </a:pPr>
            <a:r>
              <a:rPr lang="en-US" dirty="0"/>
              <a:t>Detect Shape</a:t>
            </a:r>
          </a:p>
          <a:p>
            <a:pPr>
              <a:lnSpc>
                <a:spcPct val="200000"/>
              </a:lnSpc>
            </a:pPr>
            <a:r>
              <a:rPr lang="en-US" dirty="0"/>
              <a:t>Select Points.</a:t>
            </a:r>
          </a:p>
          <a:p>
            <a:pPr>
              <a:lnSpc>
                <a:spcPct val="200000"/>
              </a:lnSpc>
            </a:pPr>
            <a:r>
              <a:rPr lang="en-US" dirty="0"/>
              <a:t>Pixel-to-Meter Conversion.</a:t>
            </a:r>
          </a:p>
          <a:p>
            <a:pPr>
              <a:lnSpc>
                <a:spcPct val="200000"/>
              </a:lnSpc>
            </a:pPr>
            <a:r>
              <a:rPr lang="en-US" dirty="0"/>
              <a:t>Optical Flow for Displacement.</a:t>
            </a:r>
          </a:p>
          <a:p>
            <a:pPr>
              <a:lnSpc>
                <a:spcPct val="200000"/>
              </a:lnSpc>
            </a:pPr>
            <a:r>
              <a:rPr lang="en-US" dirty="0"/>
              <a:t>Calculate Velocity:</a:t>
            </a:r>
            <a:endParaRPr lang="en-AE" dirty="0"/>
          </a:p>
        </p:txBody>
      </p:sp>
      <p:pic>
        <p:nvPicPr>
          <p:cNvPr id="5" name="Picture 4">
            <a:extLst>
              <a:ext uri="{FF2B5EF4-FFF2-40B4-BE49-F238E27FC236}">
                <a16:creationId xmlns:a16="http://schemas.microsoft.com/office/drawing/2014/main" id="{04C9CCBF-37CC-AFD2-A609-6B29D3B190C7}"/>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813" b="95508" l="9961" r="92188">
                        <a14:foregroundMark x1="73340" y1="18750" x2="43750" y2="10059"/>
                        <a14:foregroundMark x1="43750" y1="10059" x2="32910" y2="12500"/>
                        <a14:foregroundMark x1="32910" y1="12500" x2="24805" y2="20410"/>
                        <a14:foregroundMark x1="24805" y1="20410" x2="23730" y2="23438"/>
                        <a14:foregroundMark x1="57231" y1="7949" x2="50488" y2="7910"/>
                        <a14:foregroundMark x1="67676" y1="8008" x2="66602" y2="8002"/>
                        <a14:foregroundMark x1="21387" y1="23535" x2="19238" y2="32422"/>
                        <a14:foregroundMark x1="19238" y1="32422" x2="22266" y2="41895"/>
                        <a14:foregroundMark x1="22266" y1="41895" x2="27539" y2="46973"/>
                        <a14:foregroundMark x1="27539" y1="46973" x2="28320" y2="47168"/>
                        <a14:foregroundMark x1="19531" y1="34082" x2="25195" y2="45996"/>
                        <a14:foregroundMark x1="19531" y1="34668" x2="22656" y2="43066"/>
                        <a14:foregroundMark x1="22656" y1="43066" x2="23535" y2="43945"/>
                        <a14:foregroundMark x1="20313" y1="39844" x2="21387" y2="41504"/>
                        <a14:foregroundMark x1="25000" y1="45215" x2="25977" y2="47168"/>
                        <a14:foregroundMark x1="22461" y1="43457" x2="26465" y2="47168"/>
                        <a14:foregroundMark x1="23340" y1="44434" x2="27051" y2="47461"/>
                        <a14:foregroundMark x1="87012" y1="50781" x2="92188" y2="63672"/>
                        <a14:foregroundMark x1="92188" y1="63672" x2="89746" y2="71484"/>
                        <a14:foregroundMark x1="89746" y1="71484" x2="89941" y2="72070"/>
                        <a14:foregroundMark x1="87500" y1="51953" x2="90527" y2="58203"/>
                        <a14:foregroundMark x1="90137" y1="55469" x2="92188" y2="61914"/>
                        <a14:foregroundMark x1="70508" y1="87598" x2="55273" y2="91504"/>
                        <a14:foregroundMark x1="55273" y1="91504" x2="35059" y2="88965"/>
                        <a14:foregroundMark x1="35059" y1="88965" x2="25977" y2="85449"/>
                        <a14:foregroundMark x1="25977" y1="85449" x2="14063" y2="73340"/>
                        <a14:foregroundMark x1="14063" y1="73340" x2="13867" y2="70801"/>
                        <a14:foregroundMark x1="12793" y1="71777" x2="14258" y2="78711"/>
                        <a14:foregroundMark x1="14258" y1="78711" x2="17969" y2="84668"/>
                        <a14:foregroundMark x1="17969" y1="84668" x2="19043" y2="85156"/>
                        <a14:foregroundMark x1="52991" y1="94160" x2="38574" y2="94531"/>
                        <a14:foregroundMark x1="43359" y1="35059" x2="44727" y2="35645"/>
                        <a14:foregroundMark x1="66895" y1="74023" x2="62305" y2="77148"/>
                        <a14:foregroundMark x1="60156" y1="93652" x2="59118" y2="93887"/>
                        <a14:foregroundMark x1="12402" y1="73828" x2="15723" y2="82324"/>
                        <a14:foregroundMark x1="15723" y1="82324" x2="22559" y2="87109"/>
                        <a14:foregroundMark x1="22559" y1="87109" x2="22754" y2="87109"/>
                        <a14:foregroundMark x1="16211" y1="81836" x2="20605" y2="86426"/>
                        <a14:foregroundMark x1="15918" y1="82031" x2="21191" y2="86523"/>
                        <a14:foregroundMark x1="16406" y1="82813" x2="20313" y2="86133"/>
                        <a14:foregroundMark x1="70117" y1="7813" x2="67578" y2="7910"/>
                        <a14:foregroundMark x1="67480" y1="8008" x2="64746" y2="10059"/>
                        <a14:foregroundMark x1="66211" y1="8203" x2="65820" y2="9668"/>
                        <a14:foregroundMark x1="42578" y1="8008" x2="40820" y2="8398"/>
                        <a14:foregroundMark x1="57520" y1="94336" x2="56293" y2="94360"/>
                        <a14:foregroundMark x1="52422" y1="94717" x2="44336" y2="94629"/>
                        <a14:foregroundMark x1="57715" y1="94531" x2="56521" y2="94650"/>
                        <a14:foregroundMark x1="50766" y1="94385" x2="42578" y2="94141"/>
                        <a14:foregroundMark x1="49315" y1="94528" x2="43359" y2="94434"/>
                        <a14:foregroundMark x1="55762" y1="94629" x2="54781" y2="94614"/>
                        <a14:backgroundMark x1="30957" y1="94531" x2="34570" y2="95020"/>
                        <a14:backgroundMark x1="52641" y1="97508" x2="50879" y2="98047"/>
                        <a14:backgroundMark x1="34277" y1="94531" x2="37402" y2="95703"/>
                        <a14:backgroundMark x1="60840" y1="96094" x2="59005" y2="96641"/>
                        <a14:backgroundMark x1="62033" y1="8008" x2="60840" y2="8008"/>
                        <a14:backgroundMark x1="62905" y1="7707" x2="60547" y2="7910"/>
                        <a14:backgroundMark x1="66211" y1="7422" x2="63959" y2="7616"/>
                        <a14:backgroundMark x1="61230" y1="8008" x2="57031" y2="7617"/>
                        <a14:backgroundMark x1="57129" y1="97949" x2="48242" y2="98340"/>
                        <a14:backgroundMark x1="54280" y1="97388" x2="53418" y2="97656"/>
                        <a14:backgroundMark x1="57813" y1="96289" x2="56973" y2="96550"/>
                        <a14:backgroundMark x1="56250" y1="96777" x2="50293" y2="97363"/>
                      </a14:backgroundRemoval>
                    </a14:imgEffect>
                  </a14:imgLayer>
                </a14:imgProps>
              </a:ext>
            </a:extLst>
          </a:blip>
          <a:stretch>
            <a:fillRect/>
          </a:stretch>
        </p:blipFill>
        <p:spPr>
          <a:xfrm>
            <a:off x="9093451" y="3429000"/>
            <a:ext cx="4264572" cy="4264572"/>
          </a:xfrm>
          <a:prstGeom prst="rect">
            <a:avLst/>
          </a:prstGeom>
        </p:spPr>
      </p:pic>
      <p:sp>
        <p:nvSpPr>
          <p:cNvPr id="10" name="TextBox 9">
            <a:extLst>
              <a:ext uri="{FF2B5EF4-FFF2-40B4-BE49-F238E27FC236}">
                <a16:creationId xmlns:a16="http://schemas.microsoft.com/office/drawing/2014/main" id="{0686F8E1-C29B-0FC9-BEBA-789A2BE5410E}"/>
              </a:ext>
            </a:extLst>
          </p:cNvPr>
          <p:cNvSpPr txBox="1"/>
          <p:nvPr/>
        </p:nvSpPr>
        <p:spPr>
          <a:xfrm>
            <a:off x="3017755" y="5508492"/>
            <a:ext cx="6680362" cy="369332"/>
          </a:xfrm>
          <a:prstGeom prst="rect">
            <a:avLst/>
          </a:prstGeom>
          <a:noFill/>
        </p:spPr>
        <p:txBody>
          <a:bodyPr wrap="square">
            <a:spAutoFit/>
          </a:bodyPr>
          <a:lstStyle/>
          <a:p>
            <a:r>
              <a:rPr lang="en-US" dirty="0"/>
              <a:t>​​</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21787190-E26D-E66F-F310-046F9AFC25D5}"/>
                  </a:ext>
                </a:extLst>
              </p:cNvPr>
              <p:cNvSpPr txBox="1"/>
              <p:nvPr/>
            </p:nvSpPr>
            <p:spPr>
              <a:xfrm>
                <a:off x="3749037" y="4299986"/>
                <a:ext cx="2134110" cy="616131"/>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sz="1850" b="0" i="1" smtClean="0">
                          <a:latin typeface="Cambria Math" panose="02040503050406030204" pitchFamily="18" charset="0"/>
                        </a:rPr>
                        <m:t>𝑣</m:t>
                      </m:r>
                      <m:r>
                        <a:rPr lang="en-US" sz="1850" b="0" i="1" smtClean="0">
                          <a:latin typeface="Cambria Math" panose="02040503050406030204" pitchFamily="18" charset="0"/>
                        </a:rPr>
                        <m:t>=</m:t>
                      </m:r>
                      <m:f>
                        <m:fPr>
                          <m:ctrlPr>
                            <a:rPr lang="en-US" sz="1850" b="0" i="1" smtClean="0">
                              <a:latin typeface="Cambria Math" panose="02040503050406030204" pitchFamily="18" charset="0"/>
                            </a:rPr>
                          </m:ctrlPr>
                        </m:fPr>
                        <m:num>
                          <m:rad>
                            <m:radPr>
                              <m:degHide m:val="on"/>
                              <m:ctrlPr>
                                <a:rPr lang="en-US" sz="1850" b="0" i="1" smtClean="0">
                                  <a:latin typeface="Cambria Math" panose="02040503050406030204" pitchFamily="18" charset="0"/>
                                </a:rPr>
                              </m:ctrlPr>
                            </m:radPr>
                            <m:deg/>
                            <m:e>
                              <m:sSup>
                                <m:sSupPr>
                                  <m:ctrlPr>
                                    <a:rPr lang="en-US" sz="1850" b="0" i="1" smtClean="0">
                                      <a:latin typeface="Cambria Math" panose="02040503050406030204" pitchFamily="18" charset="0"/>
                                    </a:rPr>
                                  </m:ctrlPr>
                                </m:sSupPr>
                                <m:e>
                                  <m:d>
                                    <m:dPr>
                                      <m:ctrlPr>
                                        <a:rPr lang="en-US" sz="1850" b="0" i="1" smtClean="0">
                                          <a:latin typeface="Cambria Math" panose="02040503050406030204" pitchFamily="18" charset="0"/>
                                        </a:rPr>
                                      </m:ctrlPr>
                                    </m:dPr>
                                    <m:e>
                                      <m:r>
                                        <a:rPr lang="en-US" sz="1850" b="0" i="1" smtClean="0">
                                          <a:latin typeface="Cambria Math" panose="02040503050406030204" pitchFamily="18" charset="0"/>
                                        </a:rPr>
                                        <m:t>𝑑𝑥</m:t>
                                      </m:r>
                                    </m:e>
                                  </m:d>
                                </m:e>
                                <m:sup>
                                  <m:r>
                                    <a:rPr lang="en-US" sz="1850" b="0" i="1" smtClean="0">
                                      <a:latin typeface="Cambria Math" panose="02040503050406030204" pitchFamily="18" charset="0"/>
                                    </a:rPr>
                                    <m:t>2</m:t>
                                  </m:r>
                                </m:sup>
                              </m:sSup>
                              <m:r>
                                <a:rPr lang="en-US" sz="1850" b="0" i="1" smtClean="0">
                                  <a:latin typeface="Cambria Math" panose="02040503050406030204" pitchFamily="18" charset="0"/>
                                </a:rPr>
                                <m:t>+</m:t>
                              </m:r>
                              <m:sSup>
                                <m:sSupPr>
                                  <m:ctrlPr>
                                    <a:rPr lang="en-US" sz="1850" b="0" i="1" smtClean="0">
                                      <a:latin typeface="Cambria Math" panose="02040503050406030204" pitchFamily="18" charset="0"/>
                                    </a:rPr>
                                  </m:ctrlPr>
                                </m:sSupPr>
                                <m:e>
                                  <m:d>
                                    <m:dPr>
                                      <m:ctrlPr>
                                        <a:rPr lang="en-US" sz="1850" b="0" i="1" smtClean="0">
                                          <a:latin typeface="Cambria Math" panose="02040503050406030204" pitchFamily="18" charset="0"/>
                                        </a:rPr>
                                      </m:ctrlPr>
                                    </m:dPr>
                                    <m:e>
                                      <m:r>
                                        <a:rPr lang="en-US" sz="1850" b="0" i="1" smtClean="0">
                                          <a:latin typeface="Cambria Math" panose="02040503050406030204" pitchFamily="18" charset="0"/>
                                        </a:rPr>
                                        <m:t>𝑑𝑦</m:t>
                                      </m:r>
                                    </m:e>
                                  </m:d>
                                </m:e>
                                <m:sup>
                                  <m:r>
                                    <a:rPr lang="en-US" sz="1850" b="0" i="1" smtClean="0">
                                      <a:latin typeface="Cambria Math" panose="02040503050406030204" pitchFamily="18" charset="0"/>
                                    </a:rPr>
                                    <m:t>2</m:t>
                                  </m:r>
                                </m:sup>
                              </m:sSup>
                            </m:e>
                          </m:rad>
                        </m:num>
                        <m:den>
                          <m:r>
                            <a:rPr lang="en-US" sz="1850" b="0" i="1" smtClean="0">
                              <a:latin typeface="Cambria Math" panose="02040503050406030204" pitchFamily="18" charset="0"/>
                              <a:ea typeface="Cambria Math" panose="02040503050406030204" pitchFamily="18" charset="0"/>
                            </a:rPr>
                            <m:t>∆</m:t>
                          </m:r>
                          <m:r>
                            <a:rPr lang="en-US" sz="1850" b="0" i="1" smtClean="0">
                              <a:latin typeface="Cambria Math" panose="02040503050406030204" pitchFamily="18" charset="0"/>
                              <a:ea typeface="Cambria Math" panose="02040503050406030204" pitchFamily="18" charset="0"/>
                            </a:rPr>
                            <m:t>𝑡</m:t>
                          </m:r>
                        </m:den>
                      </m:f>
                    </m:oMath>
                  </m:oMathPara>
                </a14:m>
                <a:endParaRPr lang="en-AE" sz="1850" dirty="0"/>
              </a:p>
            </p:txBody>
          </p:sp>
        </mc:Choice>
        <mc:Fallback xmlns="">
          <p:sp>
            <p:nvSpPr>
              <p:cNvPr id="11" name="TextBox 10">
                <a:extLst>
                  <a:ext uri="{FF2B5EF4-FFF2-40B4-BE49-F238E27FC236}">
                    <a16:creationId xmlns:a16="http://schemas.microsoft.com/office/drawing/2014/main" id="{21787190-E26D-E66F-F310-046F9AFC25D5}"/>
                  </a:ext>
                </a:extLst>
              </p:cNvPr>
              <p:cNvSpPr txBox="1">
                <a:spLocks noRot="1" noChangeAspect="1" noMove="1" noResize="1" noEditPoints="1" noAdjustHandles="1" noChangeArrowheads="1" noChangeShapeType="1" noTextEdit="1"/>
              </p:cNvSpPr>
              <p:nvPr/>
            </p:nvSpPr>
            <p:spPr>
              <a:xfrm>
                <a:off x="3749037" y="4299986"/>
                <a:ext cx="2134110" cy="616131"/>
              </a:xfrm>
              <a:prstGeom prst="rect">
                <a:avLst/>
              </a:prstGeom>
              <a:blipFill>
                <a:blip r:embed="rId5"/>
                <a:stretch>
                  <a:fillRect/>
                </a:stretch>
              </a:blipFill>
            </p:spPr>
            <p:txBody>
              <a:bodyPr/>
              <a:lstStyle/>
              <a:p>
                <a:r>
                  <a:rPr lang="en-AE">
                    <a:noFill/>
                  </a:rPr>
                  <a:t> </a:t>
                </a:r>
              </a:p>
            </p:txBody>
          </p:sp>
        </mc:Fallback>
      </mc:AlternateContent>
    </p:spTree>
    <p:extLst>
      <p:ext uri="{BB962C8B-B14F-4D97-AF65-F5344CB8AC3E}">
        <p14:creationId xmlns:p14="http://schemas.microsoft.com/office/powerpoint/2010/main" val="4061017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E099E-90CF-5807-D177-D21A9EBFC3B3}"/>
              </a:ext>
            </a:extLst>
          </p:cNvPr>
          <p:cNvSpPr>
            <a:spLocks noGrp="1"/>
          </p:cNvSpPr>
          <p:nvPr>
            <p:ph type="title"/>
          </p:nvPr>
        </p:nvSpPr>
        <p:spPr/>
        <p:txBody>
          <a:bodyPr/>
          <a:lstStyle/>
          <a:p>
            <a:r>
              <a:rPr lang="en-US" dirty="0"/>
              <a:t>Results</a:t>
            </a:r>
            <a:endParaRPr lang="en-AE" dirty="0"/>
          </a:p>
        </p:txBody>
      </p:sp>
      <p:pic>
        <p:nvPicPr>
          <p:cNvPr id="5" name="Content Placeholder 4">
            <a:extLst>
              <a:ext uri="{FF2B5EF4-FFF2-40B4-BE49-F238E27FC236}">
                <a16:creationId xmlns:a16="http://schemas.microsoft.com/office/drawing/2014/main" id="{E627A3E8-8AE3-C0FF-767A-486B9C86787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l="19863" b="25453"/>
          <a:stretch/>
        </p:blipFill>
        <p:spPr>
          <a:xfrm>
            <a:off x="6357936" y="2259726"/>
            <a:ext cx="5453230" cy="3316013"/>
          </a:xfrm>
        </p:spPr>
      </p:pic>
      <p:pic>
        <p:nvPicPr>
          <p:cNvPr id="7" name="Picture 6" descr="A green object with red text&#10;&#10;Description automatically generated">
            <a:extLst>
              <a:ext uri="{FF2B5EF4-FFF2-40B4-BE49-F238E27FC236}">
                <a16:creationId xmlns:a16="http://schemas.microsoft.com/office/drawing/2014/main" id="{94285CE3-21C1-D367-C4A4-DB0DA8D4090F}"/>
              </a:ext>
            </a:extLst>
          </p:cNvPr>
          <p:cNvPicPr>
            <a:picLocks noChangeAspect="1"/>
          </p:cNvPicPr>
          <p:nvPr/>
        </p:nvPicPr>
        <p:blipFill>
          <a:blip r:embed="rId4">
            <a:extLst>
              <a:ext uri="{28A0092B-C50C-407E-A947-70E740481C1C}">
                <a14:useLocalDpi xmlns:a14="http://schemas.microsoft.com/office/drawing/2010/main" val="0"/>
              </a:ext>
            </a:extLst>
          </a:blip>
          <a:srcRect l="6852" t="9656" b="9502"/>
          <a:stretch/>
        </p:blipFill>
        <p:spPr>
          <a:xfrm>
            <a:off x="462455" y="2527739"/>
            <a:ext cx="5540247" cy="3137338"/>
          </a:xfrm>
          <a:prstGeom prst="rect">
            <a:avLst/>
          </a:prstGeom>
        </p:spPr>
      </p:pic>
      <p:sp>
        <p:nvSpPr>
          <p:cNvPr id="8" name="TextBox 7">
            <a:extLst>
              <a:ext uri="{FF2B5EF4-FFF2-40B4-BE49-F238E27FC236}">
                <a16:creationId xmlns:a16="http://schemas.microsoft.com/office/drawing/2014/main" id="{D4714A43-AB0C-E0A1-445F-0691CF8F26F9}"/>
              </a:ext>
            </a:extLst>
          </p:cNvPr>
          <p:cNvSpPr txBox="1"/>
          <p:nvPr/>
        </p:nvSpPr>
        <p:spPr>
          <a:xfrm>
            <a:off x="1362074" y="1870842"/>
            <a:ext cx="6858000" cy="284693"/>
          </a:xfrm>
          <a:prstGeom prst="rect">
            <a:avLst/>
          </a:prstGeom>
          <a:noFill/>
        </p:spPr>
        <p:txBody>
          <a:bodyPr wrap="square" lIns="0" tIns="0" rIns="0" bIns="0" rtlCol="0">
            <a:spAutoFit/>
          </a:bodyPr>
          <a:lstStyle/>
          <a:p>
            <a:pPr algn="l"/>
            <a:r>
              <a:rPr lang="en-US" sz="1850" b="1" dirty="0"/>
              <a:t>Contour Representation and Velocity Estimation</a:t>
            </a:r>
            <a:endParaRPr lang="en-AE" sz="1850" b="1" dirty="0"/>
          </a:p>
        </p:txBody>
      </p:sp>
    </p:spTree>
    <p:extLst>
      <p:ext uri="{BB962C8B-B14F-4D97-AF65-F5344CB8AC3E}">
        <p14:creationId xmlns:p14="http://schemas.microsoft.com/office/powerpoint/2010/main" val="18460523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D4147-7C71-2C62-9FC4-C993AB99F480}"/>
              </a:ext>
            </a:extLst>
          </p:cNvPr>
          <p:cNvSpPr>
            <a:spLocks noGrp="1"/>
          </p:cNvSpPr>
          <p:nvPr>
            <p:ph type="title"/>
          </p:nvPr>
        </p:nvSpPr>
        <p:spPr/>
        <p:txBody>
          <a:bodyPr/>
          <a:lstStyle/>
          <a:p>
            <a:r>
              <a:rPr lang="en-US" dirty="0"/>
              <a:t>Results</a:t>
            </a:r>
            <a:endParaRPr lang="en-AE" dirty="0"/>
          </a:p>
        </p:txBody>
      </p:sp>
      <p:pic>
        <p:nvPicPr>
          <p:cNvPr id="7" name="visulaization_slow">
            <a:hlinkClick r:id="" action="ppaction://media"/>
            <a:extLst>
              <a:ext uri="{FF2B5EF4-FFF2-40B4-BE49-F238E27FC236}">
                <a16:creationId xmlns:a16="http://schemas.microsoft.com/office/drawing/2014/main" id="{695ECBAE-3C6E-61B1-D348-B3341396CBD0}"/>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12529" r="12713"/>
          <a:stretch/>
        </p:blipFill>
        <p:spPr>
          <a:xfrm>
            <a:off x="3444806" y="1750040"/>
            <a:ext cx="6123524" cy="4607471"/>
          </a:xfrm>
          <a:prstGeom prst="rect">
            <a:avLst/>
          </a:prstGeom>
          <a:ln>
            <a:solidFill>
              <a:schemeClr val="tx1"/>
            </a:solidFill>
          </a:ln>
        </p:spPr>
      </p:pic>
    </p:spTree>
    <p:extLst>
      <p:ext uri="{BB962C8B-B14F-4D97-AF65-F5344CB8AC3E}">
        <p14:creationId xmlns:p14="http://schemas.microsoft.com/office/powerpoint/2010/main" val="2567762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7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BCD4C-AF51-5EFE-2927-3A6228AC2296}"/>
              </a:ext>
            </a:extLst>
          </p:cNvPr>
          <p:cNvSpPr>
            <a:spLocks noGrp="1"/>
          </p:cNvSpPr>
          <p:nvPr>
            <p:ph type="title"/>
          </p:nvPr>
        </p:nvSpPr>
        <p:spPr/>
        <p:txBody>
          <a:bodyPr/>
          <a:lstStyle/>
          <a:p>
            <a:r>
              <a:rPr lang="en-US" dirty="0"/>
              <a:t>Performance Evaluation</a:t>
            </a:r>
            <a:endParaRPr lang="en-AE" dirty="0"/>
          </a:p>
        </p:txBody>
      </p:sp>
      <p:sp>
        <p:nvSpPr>
          <p:cNvPr id="4" name="Shape">
            <a:extLst>
              <a:ext uri="{FF2B5EF4-FFF2-40B4-BE49-F238E27FC236}">
                <a16:creationId xmlns:a16="http://schemas.microsoft.com/office/drawing/2014/main" id="{88A24664-3EEC-E621-7530-4F62F805969B}"/>
              </a:ext>
            </a:extLst>
          </p:cNvPr>
          <p:cNvSpPr/>
          <p:nvPr/>
        </p:nvSpPr>
        <p:spPr>
          <a:xfrm>
            <a:off x="4643896" y="1988459"/>
            <a:ext cx="2904208" cy="2631487"/>
          </a:xfrm>
          <a:custGeom>
            <a:avLst/>
            <a:gdLst/>
            <a:ahLst/>
            <a:cxnLst>
              <a:cxn ang="0">
                <a:pos x="wd2" y="hd2"/>
              </a:cxn>
              <a:cxn ang="5400000">
                <a:pos x="wd2" y="hd2"/>
              </a:cxn>
              <a:cxn ang="10800000">
                <a:pos x="wd2" y="hd2"/>
              </a:cxn>
              <a:cxn ang="16200000">
                <a:pos x="wd2" y="hd2"/>
              </a:cxn>
            </a:cxnLst>
            <a:rect l="0" t="0" r="r" b="b"/>
            <a:pathLst>
              <a:path w="21312" h="21600" extrusionOk="0">
                <a:moveTo>
                  <a:pt x="17183" y="1815"/>
                </a:moveTo>
                <a:cubicBezTo>
                  <a:pt x="16606" y="686"/>
                  <a:pt x="15524" y="0"/>
                  <a:pt x="14352" y="0"/>
                </a:cubicBezTo>
                <a:lnTo>
                  <a:pt x="6960" y="0"/>
                </a:lnTo>
                <a:cubicBezTo>
                  <a:pt x="5788" y="0"/>
                  <a:pt x="4724" y="686"/>
                  <a:pt x="4129" y="1815"/>
                </a:cubicBezTo>
                <a:lnTo>
                  <a:pt x="433" y="8975"/>
                </a:lnTo>
                <a:cubicBezTo>
                  <a:pt x="-144" y="10104"/>
                  <a:pt x="-144" y="11496"/>
                  <a:pt x="433" y="12625"/>
                </a:cubicBezTo>
                <a:lnTo>
                  <a:pt x="4129" y="19785"/>
                </a:lnTo>
                <a:cubicBezTo>
                  <a:pt x="4706" y="20914"/>
                  <a:pt x="5788" y="21600"/>
                  <a:pt x="6960" y="21600"/>
                </a:cubicBezTo>
                <a:lnTo>
                  <a:pt x="14352" y="21600"/>
                </a:lnTo>
                <a:cubicBezTo>
                  <a:pt x="15524" y="21600"/>
                  <a:pt x="16588" y="20914"/>
                  <a:pt x="17183" y="19785"/>
                </a:cubicBezTo>
                <a:lnTo>
                  <a:pt x="20879" y="12625"/>
                </a:lnTo>
                <a:cubicBezTo>
                  <a:pt x="21456" y="11496"/>
                  <a:pt x="21456" y="10104"/>
                  <a:pt x="20879" y="8975"/>
                </a:cubicBezTo>
                <a:lnTo>
                  <a:pt x="17183" y="1815"/>
                </a:lnTo>
                <a:close/>
              </a:path>
            </a:pathLst>
          </a:custGeom>
          <a:solidFill>
            <a:schemeClr val="tx2"/>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defRPr>
            </a:pPr>
            <a:endParaRPr/>
          </a:p>
        </p:txBody>
      </p:sp>
      <p:sp>
        <p:nvSpPr>
          <p:cNvPr id="5" name="Shape">
            <a:extLst>
              <a:ext uri="{FF2B5EF4-FFF2-40B4-BE49-F238E27FC236}">
                <a16:creationId xmlns:a16="http://schemas.microsoft.com/office/drawing/2014/main" id="{58723445-2B39-5048-CCB6-F69563D3363D}"/>
              </a:ext>
            </a:extLst>
          </p:cNvPr>
          <p:cNvSpPr/>
          <p:nvPr/>
        </p:nvSpPr>
        <p:spPr>
          <a:xfrm>
            <a:off x="2074477" y="3484435"/>
            <a:ext cx="2904208" cy="2631487"/>
          </a:xfrm>
          <a:custGeom>
            <a:avLst/>
            <a:gdLst/>
            <a:ahLst/>
            <a:cxnLst>
              <a:cxn ang="0">
                <a:pos x="wd2" y="hd2"/>
              </a:cxn>
              <a:cxn ang="5400000">
                <a:pos x="wd2" y="hd2"/>
              </a:cxn>
              <a:cxn ang="10800000">
                <a:pos x="wd2" y="hd2"/>
              </a:cxn>
              <a:cxn ang="16200000">
                <a:pos x="wd2" y="hd2"/>
              </a:cxn>
            </a:cxnLst>
            <a:rect l="0" t="0" r="r" b="b"/>
            <a:pathLst>
              <a:path w="21312" h="21600" extrusionOk="0">
                <a:moveTo>
                  <a:pt x="17183" y="1815"/>
                </a:moveTo>
                <a:cubicBezTo>
                  <a:pt x="16606" y="686"/>
                  <a:pt x="15524" y="0"/>
                  <a:pt x="14352" y="0"/>
                </a:cubicBezTo>
                <a:lnTo>
                  <a:pt x="6960" y="0"/>
                </a:lnTo>
                <a:cubicBezTo>
                  <a:pt x="5788" y="0"/>
                  <a:pt x="4724" y="686"/>
                  <a:pt x="4129" y="1815"/>
                </a:cubicBezTo>
                <a:lnTo>
                  <a:pt x="433" y="8975"/>
                </a:lnTo>
                <a:cubicBezTo>
                  <a:pt x="-144" y="10104"/>
                  <a:pt x="-144" y="11496"/>
                  <a:pt x="433" y="12625"/>
                </a:cubicBezTo>
                <a:lnTo>
                  <a:pt x="4129" y="19785"/>
                </a:lnTo>
                <a:cubicBezTo>
                  <a:pt x="4706" y="20914"/>
                  <a:pt x="5788" y="21600"/>
                  <a:pt x="6960" y="21600"/>
                </a:cubicBezTo>
                <a:lnTo>
                  <a:pt x="14352" y="21600"/>
                </a:lnTo>
                <a:cubicBezTo>
                  <a:pt x="15524" y="21600"/>
                  <a:pt x="16588" y="20914"/>
                  <a:pt x="17183" y="19785"/>
                </a:cubicBezTo>
                <a:lnTo>
                  <a:pt x="20879" y="12625"/>
                </a:lnTo>
                <a:cubicBezTo>
                  <a:pt x="21456" y="11496"/>
                  <a:pt x="21456" y="10104"/>
                  <a:pt x="20879" y="8975"/>
                </a:cubicBezTo>
                <a:lnTo>
                  <a:pt x="17183" y="1815"/>
                </a:lnTo>
                <a:close/>
              </a:path>
            </a:pathLst>
          </a:custGeom>
          <a:solidFill>
            <a:schemeClr val="tx2">
              <a:lumMod val="40000"/>
              <a:lumOff val="60000"/>
            </a:schemeClr>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defRPr>
            </a:pPr>
            <a:endParaRPr/>
          </a:p>
        </p:txBody>
      </p:sp>
      <p:sp>
        <p:nvSpPr>
          <p:cNvPr id="6" name="Shape">
            <a:extLst>
              <a:ext uri="{FF2B5EF4-FFF2-40B4-BE49-F238E27FC236}">
                <a16:creationId xmlns:a16="http://schemas.microsoft.com/office/drawing/2014/main" id="{C9CA2FA8-2F06-BD99-B1E0-6BBFB7C9D576}"/>
              </a:ext>
            </a:extLst>
          </p:cNvPr>
          <p:cNvSpPr/>
          <p:nvPr/>
        </p:nvSpPr>
        <p:spPr>
          <a:xfrm>
            <a:off x="7213319" y="3484435"/>
            <a:ext cx="2904208" cy="2631487"/>
          </a:xfrm>
          <a:custGeom>
            <a:avLst/>
            <a:gdLst/>
            <a:ahLst/>
            <a:cxnLst>
              <a:cxn ang="0">
                <a:pos x="wd2" y="hd2"/>
              </a:cxn>
              <a:cxn ang="5400000">
                <a:pos x="wd2" y="hd2"/>
              </a:cxn>
              <a:cxn ang="10800000">
                <a:pos x="wd2" y="hd2"/>
              </a:cxn>
              <a:cxn ang="16200000">
                <a:pos x="wd2" y="hd2"/>
              </a:cxn>
            </a:cxnLst>
            <a:rect l="0" t="0" r="r" b="b"/>
            <a:pathLst>
              <a:path w="21312" h="21600" extrusionOk="0">
                <a:moveTo>
                  <a:pt x="17183" y="1815"/>
                </a:moveTo>
                <a:cubicBezTo>
                  <a:pt x="16606" y="686"/>
                  <a:pt x="15524" y="0"/>
                  <a:pt x="14352" y="0"/>
                </a:cubicBezTo>
                <a:lnTo>
                  <a:pt x="6960" y="0"/>
                </a:lnTo>
                <a:cubicBezTo>
                  <a:pt x="5788" y="0"/>
                  <a:pt x="4724" y="686"/>
                  <a:pt x="4129" y="1815"/>
                </a:cubicBezTo>
                <a:lnTo>
                  <a:pt x="433" y="8975"/>
                </a:lnTo>
                <a:cubicBezTo>
                  <a:pt x="-144" y="10104"/>
                  <a:pt x="-144" y="11496"/>
                  <a:pt x="433" y="12625"/>
                </a:cubicBezTo>
                <a:lnTo>
                  <a:pt x="4129" y="19785"/>
                </a:lnTo>
                <a:cubicBezTo>
                  <a:pt x="4706" y="20914"/>
                  <a:pt x="5788" y="21600"/>
                  <a:pt x="6960" y="21600"/>
                </a:cubicBezTo>
                <a:lnTo>
                  <a:pt x="14352" y="21600"/>
                </a:lnTo>
                <a:cubicBezTo>
                  <a:pt x="15524" y="21600"/>
                  <a:pt x="16588" y="20914"/>
                  <a:pt x="17183" y="19785"/>
                </a:cubicBezTo>
                <a:lnTo>
                  <a:pt x="20879" y="12625"/>
                </a:lnTo>
                <a:cubicBezTo>
                  <a:pt x="21456" y="11496"/>
                  <a:pt x="21456" y="10104"/>
                  <a:pt x="20879" y="8975"/>
                </a:cubicBezTo>
                <a:lnTo>
                  <a:pt x="17183" y="1815"/>
                </a:lnTo>
                <a:close/>
              </a:path>
            </a:pathLst>
          </a:custGeom>
          <a:solidFill>
            <a:schemeClr val="tx2">
              <a:lumMod val="40000"/>
              <a:lumOff val="60000"/>
            </a:schemeClr>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defRPr>
            </a:pPr>
            <a:endParaRPr/>
          </a:p>
        </p:txBody>
      </p:sp>
      <p:sp>
        <p:nvSpPr>
          <p:cNvPr id="7" name="Freeform: Shape 6">
            <a:extLst>
              <a:ext uri="{FF2B5EF4-FFF2-40B4-BE49-F238E27FC236}">
                <a16:creationId xmlns:a16="http://schemas.microsoft.com/office/drawing/2014/main" id="{D7C5BF81-1A33-840F-B291-BB5E296405AB}"/>
              </a:ext>
            </a:extLst>
          </p:cNvPr>
          <p:cNvSpPr/>
          <p:nvPr/>
        </p:nvSpPr>
        <p:spPr>
          <a:xfrm>
            <a:off x="4685687" y="4980411"/>
            <a:ext cx="2820629" cy="1135510"/>
          </a:xfrm>
          <a:custGeom>
            <a:avLst/>
            <a:gdLst>
              <a:gd name="connsiteX0" fmla="*/ 841304 w 2617316"/>
              <a:gd name="connsiteY0" fmla="*/ 0 h 1053662"/>
              <a:gd name="connsiteX1" fmla="*/ 1776011 w 2617316"/>
              <a:gd name="connsiteY1" fmla="*/ 0 h 1053662"/>
              <a:gd name="connsiteX2" fmla="*/ 2133987 w 2617316"/>
              <a:gd name="connsiteY2" fmla="*/ 205180 h 1053662"/>
              <a:gd name="connsiteX3" fmla="*/ 2601341 w 2617316"/>
              <a:gd name="connsiteY3" fmla="*/ 1014594 h 1053662"/>
              <a:gd name="connsiteX4" fmla="*/ 2617316 w 2617316"/>
              <a:gd name="connsiteY4" fmla="*/ 1053662 h 1053662"/>
              <a:gd name="connsiteX5" fmla="*/ 0 w 2617316"/>
              <a:gd name="connsiteY5" fmla="*/ 1053662 h 1053662"/>
              <a:gd name="connsiteX6" fmla="*/ 15974 w 2617316"/>
              <a:gd name="connsiteY6" fmla="*/ 1014594 h 1053662"/>
              <a:gd name="connsiteX7" fmla="*/ 483328 w 2617316"/>
              <a:gd name="connsiteY7" fmla="*/ 205180 h 1053662"/>
              <a:gd name="connsiteX8" fmla="*/ 841304 w 2617316"/>
              <a:gd name="connsiteY8" fmla="*/ 0 h 1053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7316" h="1053662">
                <a:moveTo>
                  <a:pt x="841304" y="0"/>
                </a:moveTo>
                <a:lnTo>
                  <a:pt x="1776011" y="0"/>
                </a:lnTo>
                <a:cubicBezTo>
                  <a:pt x="1924209" y="0"/>
                  <a:pt x="2061026" y="77550"/>
                  <a:pt x="2133987" y="205180"/>
                </a:cubicBezTo>
                <a:lnTo>
                  <a:pt x="2601341" y="1014594"/>
                </a:lnTo>
                <a:lnTo>
                  <a:pt x="2617316" y="1053662"/>
                </a:lnTo>
                <a:lnTo>
                  <a:pt x="0" y="1053662"/>
                </a:lnTo>
                <a:lnTo>
                  <a:pt x="15974" y="1014594"/>
                </a:lnTo>
                <a:lnTo>
                  <a:pt x="483328" y="205180"/>
                </a:lnTo>
                <a:cubicBezTo>
                  <a:pt x="558565" y="77550"/>
                  <a:pt x="693106" y="0"/>
                  <a:pt x="841304" y="0"/>
                </a:cubicBezTo>
                <a:close/>
              </a:path>
            </a:pathLst>
          </a:custGeom>
          <a:solidFill>
            <a:schemeClr val="tx1">
              <a:lumMod val="65000"/>
              <a:lumOff val="35000"/>
            </a:schemeClr>
          </a:solidFill>
          <a:ln w="12700">
            <a:miter lim="400000"/>
          </a:ln>
        </p:spPr>
        <p:txBody>
          <a:bodyPr wrap="square" lIns="38100" tIns="38100" rIns="38100" bIns="3810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sz="3000">
                <a:solidFill>
                  <a:srgbClr val="FFFFFF"/>
                </a:solidFill>
              </a:defRPr>
            </a:pPr>
            <a:endParaRPr lang="en-US" sz="2000" b="1" dirty="0"/>
          </a:p>
          <a:p>
            <a:pPr algn="ctr">
              <a:defRPr sz="3000">
                <a:solidFill>
                  <a:srgbClr val="FFFFFF"/>
                </a:solidFill>
              </a:defRPr>
            </a:pPr>
            <a:r>
              <a:rPr lang="en-US" sz="2000" b="1" dirty="0"/>
              <a:t>Qualitative </a:t>
            </a:r>
          </a:p>
          <a:p>
            <a:pPr algn="ctr">
              <a:defRPr sz="3000">
                <a:solidFill>
                  <a:srgbClr val="FFFFFF"/>
                </a:solidFill>
              </a:defRPr>
            </a:pPr>
            <a:r>
              <a:rPr lang="en-US" sz="2000" b="1" dirty="0"/>
              <a:t>Evaluation</a:t>
            </a:r>
            <a:endParaRPr sz="2000" b="1" cap="all" dirty="0"/>
          </a:p>
        </p:txBody>
      </p:sp>
      <p:grpSp>
        <p:nvGrpSpPr>
          <p:cNvPr id="8" name="Group 7">
            <a:extLst>
              <a:ext uri="{FF2B5EF4-FFF2-40B4-BE49-F238E27FC236}">
                <a16:creationId xmlns:a16="http://schemas.microsoft.com/office/drawing/2014/main" id="{E64089F6-0155-D984-F9E9-42EC0F26C041}"/>
              </a:ext>
            </a:extLst>
          </p:cNvPr>
          <p:cNvGrpSpPr/>
          <p:nvPr/>
        </p:nvGrpSpPr>
        <p:grpSpPr>
          <a:xfrm>
            <a:off x="2319893" y="4383278"/>
            <a:ext cx="2413376" cy="1205514"/>
            <a:chOff x="332936" y="2454802"/>
            <a:chExt cx="2926080" cy="1205514"/>
          </a:xfrm>
        </p:grpSpPr>
        <p:sp>
          <p:nvSpPr>
            <p:cNvPr id="18" name="TextBox 7">
              <a:extLst>
                <a:ext uri="{FF2B5EF4-FFF2-40B4-BE49-F238E27FC236}">
                  <a16:creationId xmlns:a16="http://schemas.microsoft.com/office/drawing/2014/main" id="{B4B91621-6BCB-BCBA-C4DB-C89B83A7EEAF}"/>
                </a:ext>
              </a:extLst>
            </p:cNvPr>
            <p:cNvSpPr txBox="1"/>
            <p:nvPr/>
          </p:nvSpPr>
          <p:spPr>
            <a:xfrm>
              <a:off x="332936" y="2454802"/>
              <a:ext cx="2926080" cy="954107"/>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800" b="1" dirty="0"/>
                <a:t>Consistent Visibility</a:t>
              </a:r>
            </a:p>
          </p:txBody>
        </p:sp>
        <p:sp>
          <p:nvSpPr>
            <p:cNvPr id="19" name="TextBox 8">
              <a:extLst>
                <a:ext uri="{FF2B5EF4-FFF2-40B4-BE49-F238E27FC236}">
                  <a16:creationId xmlns:a16="http://schemas.microsoft.com/office/drawing/2014/main" id="{09914DB5-5271-2F30-44F8-C725819E8104}"/>
                </a:ext>
              </a:extLst>
            </p:cNvPr>
            <p:cNvSpPr txBox="1"/>
            <p:nvPr/>
          </p:nvSpPr>
          <p:spPr>
            <a:xfrm>
              <a:off x="332936" y="3406400"/>
              <a:ext cx="2926080" cy="253916"/>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endParaRPr lang="en-US" sz="1050" noProof="1">
                <a:solidFill>
                  <a:schemeClr val="bg2"/>
                </a:solidFill>
              </a:endParaRPr>
            </a:p>
          </p:txBody>
        </p:sp>
      </p:grpSp>
      <p:pic>
        <p:nvPicPr>
          <p:cNvPr id="9" name="Graphic 9" descr="Lights On with solid fill">
            <a:extLst>
              <a:ext uri="{FF2B5EF4-FFF2-40B4-BE49-F238E27FC236}">
                <a16:creationId xmlns:a16="http://schemas.microsoft.com/office/drawing/2014/main" id="{86BDB55E-1D20-C301-FD55-B50BA177C0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09533" y="3662772"/>
            <a:ext cx="634097" cy="634097"/>
          </a:xfrm>
          <a:prstGeom prst="rect">
            <a:avLst/>
          </a:prstGeom>
        </p:spPr>
      </p:pic>
      <p:grpSp>
        <p:nvGrpSpPr>
          <p:cNvPr id="10" name="Group 9">
            <a:extLst>
              <a:ext uri="{FF2B5EF4-FFF2-40B4-BE49-F238E27FC236}">
                <a16:creationId xmlns:a16="http://schemas.microsoft.com/office/drawing/2014/main" id="{4EC40053-D821-C5E3-F782-A6FBB4DC35DD}"/>
              </a:ext>
            </a:extLst>
          </p:cNvPr>
          <p:cNvGrpSpPr/>
          <p:nvPr/>
        </p:nvGrpSpPr>
        <p:grpSpPr>
          <a:xfrm>
            <a:off x="7644630" y="3515879"/>
            <a:ext cx="2096319" cy="2067289"/>
            <a:chOff x="332936" y="1593027"/>
            <a:chExt cx="2926080" cy="2067289"/>
          </a:xfrm>
        </p:grpSpPr>
        <p:sp>
          <p:nvSpPr>
            <p:cNvPr id="16" name="TextBox 11">
              <a:extLst>
                <a:ext uri="{FF2B5EF4-FFF2-40B4-BE49-F238E27FC236}">
                  <a16:creationId xmlns:a16="http://schemas.microsoft.com/office/drawing/2014/main" id="{186E6D53-EE0D-5187-4266-A8CE346E73A4}"/>
                </a:ext>
              </a:extLst>
            </p:cNvPr>
            <p:cNvSpPr txBox="1"/>
            <p:nvPr/>
          </p:nvSpPr>
          <p:spPr>
            <a:xfrm>
              <a:off x="332936" y="1593027"/>
              <a:ext cx="2926080" cy="1815882"/>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800" b="1" dirty="0"/>
                <a:t>Challenging Conditions</a:t>
              </a:r>
              <a:endParaRPr lang="en-AE" sz="2800" b="1" dirty="0"/>
            </a:p>
          </p:txBody>
        </p:sp>
        <p:sp>
          <p:nvSpPr>
            <p:cNvPr id="17" name="TextBox 12">
              <a:extLst>
                <a:ext uri="{FF2B5EF4-FFF2-40B4-BE49-F238E27FC236}">
                  <a16:creationId xmlns:a16="http://schemas.microsoft.com/office/drawing/2014/main" id="{60678105-2480-510A-4378-DF257E0B507C}"/>
                </a:ext>
              </a:extLst>
            </p:cNvPr>
            <p:cNvSpPr txBox="1"/>
            <p:nvPr/>
          </p:nvSpPr>
          <p:spPr>
            <a:xfrm>
              <a:off x="332936" y="3406400"/>
              <a:ext cx="2926080" cy="253916"/>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endParaRPr lang="en-US" sz="1050" noProof="1">
                <a:solidFill>
                  <a:schemeClr val="tx1">
                    <a:lumMod val="75000"/>
                    <a:lumOff val="25000"/>
                  </a:schemeClr>
                </a:solidFill>
              </a:endParaRPr>
            </a:p>
          </p:txBody>
        </p:sp>
      </p:grpSp>
      <p:grpSp>
        <p:nvGrpSpPr>
          <p:cNvPr id="11" name="Group 10">
            <a:extLst>
              <a:ext uri="{FF2B5EF4-FFF2-40B4-BE49-F238E27FC236}">
                <a16:creationId xmlns:a16="http://schemas.microsoft.com/office/drawing/2014/main" id="{24C73942-8CB2-F5D8-80EC-4A907C4309EE}"/>
              </a:ext>
            </a:extLst>
          </p:cNvPr>
          <p:cNvGrpSpPr/>
          <p:nvPr/>
        </p:nvGrpSpPr>
        <p:grpSpPr>
          <a:xfrm>
            <a:off x="5116999" y="2922453"/>
            <a:ext cx="1975734" cy="1168534"/>
            <a:chOff x="-148488" y="2499476"/>
            <a:chExt cx="3438356" cy="1168534"/>
          </a:xfrm>
        </p:grpSpPr>
        <p:sp>
          <p:nvSpPr>
            <p:cNvPr id="14" name="TextBox 14">
              <a:extLst>
                <a:ext uri="{FF2B5EF4-FFF2-40B4-BE49-F238E27FC236}">
                  <a16:creationId xmlns:a16="http://schemas.microsoft.com/office/drawing/2014/main" id="{D5E92058-A87B-BC28-1EFA-E0776799F706}"/>
                </a:ext>
              </a:extLst>
            </p:cNvPr>
            <p:cNvSpPr txBox="1"/>
            <p:nvPr/>
          </p:nvSpPr>
          <p:spPr>
            <a:xfrm>
              <a:off x="-148488" y="2499476"/>
              <a:ext cx="3438356" cy="954107"/>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800" b="1" dirty="0">
                  <a:solidFill>
                    <a:schemeClr val="bg1"/>
                  </a:solidFill>
                </a:rPr>
                <a:t> Promising Ability</a:t>
              </a:r>
            </a:p>
          </p:txBody>
        </p:sp>
        <p:sp>
          <p:nvSpPr>
            <p:cNvPr id="15" name="TextBox 15">
              <a:extLst>
                <a:ext uri="{FF2B5EF4-FFF2-40B4-BE49-F238E27FC236}">
                  <a16:creationId xmlns:a16="http://schemas.microsoft.com/office/drawing/2014/main" id="{CB58FADD-6C00-154B-2F08-446FF3BE37E0}"/>
                </a:ext>
              </a:extLst>
            </p:cNvPr>
            <p:cNvSpPr txBox="1"/>
            <p:nvPr/>
          </p:nvSpPr>
          <p:spPr>
            <a:xfrm>
              <a:off x="332936" y="3406400"/>
              <a:ext cx="2926080" cy="261610"/>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1100" noProof="1">
                <a:solidFill>
                  <a:schemeClr val="tx1">
                    <a:lumMod val="75000"/>
                    <a:lumOff val="25000"/>
                  </a:schemeClr>
                </a:solidFill>
              </a:endParaRPr>
            </a:p>
          </p:txBody>
        </p:sp>
      </p:grpSp>
      <p:pic>
        <p:nvPicPr>
          <p:cNvPr id="12" name="Graphic 16" descr="Link with solid fill">
            <a:extLst>
              <a:ext uri="{FF2B5EF4-FFF2-40B4-BE49-F238E27FC236}">
                <a16:creationId xmlns:a16="http://schemas.microsoft.com/office/drawing/2014/main" id="{2D2B0CC9-2143-E76F-3B17-15A8F276E211}"/>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5778951" y="2166797"/>
            <a:ext cx="634097" cy="634097"/>
          </a:xfrm>
          <a:prstGeom prst="rect">
            <a:avLst/>
          </a:prstGeom>
        </p:spPr>
      </p:pic>
      <p:pic>
        <p:nvPicPr>
          <p:cNvPr id="13" name="Graphic 17" descr="Rocket with solid fill">
            <a:extLst>
              <a:ext uri="{FF2B5EF4-FFF2-40B4-BE49-F238E27FC236}">
                <a16:creationId xmlns:a16="http://schemas.microsoft.com/office/drawing/2014/main" id="{BFE8A30A-E335-F359-2074-F9B6077462DF}"/>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8348367" y="3662772"/>
            <a:ext cx="634097" cy="634097"/>
          </a:xfrm>
          <a:prstGeom prst="rect">
            <a:avLst/>
          </a:prstGeom>
        </p:spPr>
      </p:pic>
    </p:spTree>
    <p:extLst>
      <p:ext uri="{BB962C8B-B14F-4D97-AF65-F5344CB8AC3E}">
        <p14:creationId xmlns:p14="http://schemas.microsoft.com/office/powerpoint/2010/main" val="16933464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2176E-B3D7-A687-8E74-FF9D4F6A962E}"/>
              </a:ext>
            </a:extLst>
          </p:cNvPr>
          <p:cNvSpPr>
            <a:spLocks noGrp="1"/>
          </p:cNvSpPr>
          <p:nvPr>
            <p:ph type="title"/>
          </p:nvPr>
        </p:nvSpPr>
        <p:spPr/>
        <p:txBody>
          <a:bodyPr/>
          <a:lstStyle/>
          <a:p>
            <a:r>
              <a:rPr lang="en-US" dirty="0"/>
              <a:t>Outline</a:t>
            </a:r>
            <a:endParaRPr lang="en-AE" dirty="0"/>
          </a:p>
        </p:txBody>
      </p:sp>
      <p:sp>
        <p:nvSpPr>
          <p:cNvPr id="5" name="AutoShape 2" descr="A flexible blue silicon link with a curved shape resembling a gentle 'S' bend, similar to the uploaded image reference. The link should appear smooth, shiny, and soft, reflecting light to emphasize its silicone-like nature. The color should be a vivid blue, giving it a synthetic and modern look. The background should be plain white to highlight the shape and texture of the silicon link clearly.">
            <a:extLst>
              <a:ext uri="{FF2B5EF4-FFF2-40B4-BE49-F238E27FC236}">
                <a16:creationId xmlns:a16="http://schemas.microsoft.com/office/drawing/2014/main" id="{1CC4EF84-E735-2A64-376B-222B89323BD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E"/>
          </a:p>
        </p:txBody>
      </p:sp>
      <p:grpSp>
        <p:nvGrpSpPr>
          <p:cNvPr id="48" name="Group 47">
            <a:extLst>
              <a:ext uri="{FF2B5EF4-FFF2-40B4-BE49-F238E27FC236}">
                <a16:creationId xmlns:a16="http://schemas.microsoft.com/office/drawing/2014/main" id="{D98CC7FB-3FC2-CE1A-175D-F19B5AFF0E7F}"/>
              </a:ext>
            </a:extLst>
          </p:cNvPr>
          <p:cNvGrpSpPr/>
          <p:nvPr/>
        </p:nvGrpSpPr>
        <p:grpSpPr>
          <a:xfrm>
            <a:off x="5239771" y="2144200"/>
            <a:ext cx="6981776" cy="3801088"/>
            <a:chOff x="4843430" y="1697776"/>
            <a:chExt cx="6981776" cy="3801088"/>
          </a:xfrm>
        </p:grpSpPr>
        <p:sp>
          <p:nvSpPr>
            <p:cNvPr id="81" name="Freeform 2">
              <a:extLst>
                <a:ext uri="{FF2B5EF4-FFF2-40B4-BE49-F238E27FC236}">
                  <a16:creationId xmlns:a16="http://schemas.microsoft.com/office/drawing/2014/main" id="{FA2C50BC-02CB-AD89-0355-8641FA50AD9A}"/>
                </a:ext>
              </a:extLst>
            </p:cNvPr>
            <p:cNvSpPr/>
            <p:nvPr/>
          </p:nvSpPr>
          <p:spPr>
            <a:xfrm>
              <a:off x="4843430" y="4483165"/>
              <a:ext cx="1407335" cy="1012037"/>
            </a:xfrm>
            <a:custGeom>
              <a:avLst/>
              <a:gdLst>
                <a:gd name="connsiteX0" fmla="*/ 124301 w 366236"/>
                <a:gd name="connsiteY0" fmla="*/ 21431 h 263366"/>
                <a:gd name="connsiteX1" fmla="*/ 21431 w 366236"/>
                <a:gd name="connsiteY1" fmla="*/ 21431 h 263366"/>
                <a:gd name="connsiteX2" fmla="*/ 21431 w 366236"/>
                <a:gd name="connsiteY2" fmla="*/ 21431 h 263366"/>
                <a:gd name="connsiteX3" fmla="*/ 21431 w 366236"/>
                <a:gd name="connsiteY3" fmla="*/ 124301 h 263366"/>
                <a:gd name="connsiteX4" fmla="*/ 160496 w 366236"/>
                <a:gd name="connsiteY4" fmla="*/ 263366 h 263366"/>
                <a:gd name="connsiteX5" fmla="*/ 366236 w 366236"/>
                <a:gd name="connsiteY5" fmla="*/ 263366 h 263366"/>
                <a:gd name="connsiteX6" fmla="*/ 124301 w 366236"/>
                <a:gd name="connsiteY6" fmla="*/ 21431 h 263366"/>
                <a:gd name="connsiteX7" fmla="*/ 71914 w 366236"/>
                <a:gd name="connsiteY7" fmla="*/ 127159 h 263366"/>
                <a:gd name="connsiteX8" fmla="*/ 16669 w 366236"/>
                <a:gd name="connsiteY8" fmla="*/ 71914 h 263366"/>
                <a:gd name="connsiteX9" fmla="*/ 71914 w 366236"/>
                <a:gd name="connsiteY9" fmla="*/ 16669 h 263366"/>
                <a:gd name="connsiteX10" fmla="*/ 127159 w 366236"/>
                <a:gd name="connsiteY10" fmla="*/ 71914 h 263366"/>
                <a:gd name="connsiteX11" fmla="*/ 71914 w 366236"/>
                <a:gd name="connsiteY11" fmla="*/ 127159 h 263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6236" h="263366">
                  <a:moveTo>
                    <a:pt x="124301" y="21431"/>
                  </a:moveTo>
                  <a:cubicBezTo>
                    <a:pt x="95726" y="-7144"/>
                    <a:pt x="50006" y="-7144"/>
                    <a:pt x="21431" y="21431"/>
                  </a:cubicBezTo>
                  <a:lnTo>
                    <a:pt x="21431" y="21431"/>
                  </a:lnTo>
                  <a:cubicBezTo>
                    <a:pt x="-7144" y="50006"/>
                    <a:pt x="-7144" y="95726"/>
                    <a:pt x="21431" y="124301"/>
                  </a:cubicBezTo>
                  <a:lnTo>
                    <a:pt x="160496" y="263366"/>
                  </a:lnTo>
                  <a:lnTo>
                    <a:pt x="366236" y="263366"/>
                  </a:lnTo>
                  <a:lnTo>
                    <a:pt x="124301" y="21431"/>
                  </a:lnTo>
                  <a:close/>
                  <a:moveTo>
                    <a:pt x="71914" y="127159"/>
                  </a:moveTo>
                  <a:cubicBezTo>
                    <a:pt x="41434" y="127159"/>
                    <a:pt x="16669" y="102394"/>
                    <a:pt x="16669" y="71914"/>
                  </a:cubicBezTo>
                  <a:cubicBezTo>
                    <a:pt x="16669" y="41434"/>
                    <a:pt x="41434" y="16669"/>
                    <a:pt x="71914" y="16669"/>
                  </a:cubicBezTo>
                  <a:cubicBezTo>
                    <a:pt x="102394" y="16669"/>
                    <a:pt x="127159" y="41434"/>
                    <a:pt x="127159" y="71914"/>
                  </a:cubicBezTo>
                  <a:cubicBezTo>
                    <a:pt x="127159" y="102394"/>
                    <a:pt x="102394" y="127159"/>
                    <a:pt x="71914" y="127159"/>
                  </a:cubicBezTo>
                  <a:close/>
                </a:path>
              </a:pathLst>
            </a:custGeom>
            <a:solidFill>
              <a:schemeClr val="tx2">
                <a:lumMod val="20000"/>
                <a:lumOff val="80000"/>
              </a:schemeClr>
            </a:solidFill>
            <a:ln w="0"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3" name="Freeform 4">
              <a:extLst>
                <a:ext uri="{FF2B5EF4-FFF2-40B4-BE49-F238E27FC236}">
                  <a16:creationId xmlns:a16="http://schemas.microsoft.com/office/drawing/2014/main" id="{5EA016DE-D678-F376-B67A-27D0A92C0AAA}"/>
                </a:ext>
              </a:extLst>
            </p:cNvPr>
            <p:cNvSpPr/>
            <p:nvPr/>
          </p:nvSpPr>
          <p:spPr>
            <a:xfrm>
              <a:off x="5308270" y="4018325"/>
              <a:ext cx="1872175" cy="1476877"/>
            </a:xfrm>
            <a:custGeom>
              <a:avLst/>
              <a:gdLst>
                <a:gd name="connsiteX0" fmla="*/ 124301 w 487203"/>
                <a:gd name="connsiteY0" fmla="*/ 21431 h 384333"/>
                <a:gd name="connsiteX1" fmla="*/ 21431 w 487203"/>
                <a:gd name="connsiteY1" fmla="*/ 21431 h 384333"/>
                <a:gd name="connsiteX2" fmla="*/ 21431 w 487203"/>
                <a:gd name="connsiteY2" fmla="*/ 124301 h 384333"/>
                <a:gd name="connsiteX3" fmla="*/ 281464 w 487203"/>
                <a:gd name="connsiteY3" fmla="*/ 384334 h 384333"/>
                <a:gd name="connsiteX4" fmla="*/ 487204 w 487203"/>
                <a:gd name="connsiteY4" fmla="*/ 384334 h 384333"/>
                <a:gd name="connsiteX5" fmla="*/ 124301 w 487203"/>
                <a:gd name="connsiteY5" fmla="*/ 21431 h 384333"/>
                <a:gd name="connsiteX6" fmla="*/ 71914 w 487203"/>
                <a:gd name="connsiteY6" fmla="*/ 127159 h 384333"/>
                <a:gd name="connsiteX7" fmla="*/ 16669 w 487203"/>
                <a:gd name="connsiteY7" fmla="*/ 71914 h 384333"/>
                <a:gd name="connsiteX8" fmla="*/ 71914 w 487203"/>
                <a:gd name="connsiteY8" fmla="*/ 16669 h 384333"/>
                <a:gd name="connsiteX9" fmla="*/ 127159 w 487203"/>
                <a:gd name="connsiteY9" fmla="*/ 71914 h 384333"/>
                <a:gd name="connsiteX10" fmla="*/ 71914 w 487203"/>
                <a:gd name="connsiteY10" fmla="*/ 127159 h 38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7203" h="384333">
                  <a:moveTo>
                    <a:pt x="124301" y="21431"/>
                  </a:moveTo>
                  <a:cubicBezTo>
                    <a:pt x="95726" y="-7144"/>
                    <a:pt x="50006" y="-7144"/>
                    <a:pt x="21431" y="21431"/>
                  </a:cubicBezTo>
                  <a:cubicBezTo>
                    <a:pt x="-7144" y="50006"/>
                    <a:pt x="-7144" y="95726"/>
                    <a:pt x="21431" y="124301"/>
                  </a:cubicBezTo>
                  <a:lnTo>
                    <a:pt x="281464" y="384334"/>
                  </a:lnTo>
                  <a:lnTo>
                    <a:pt x="487204" y="384334"/>
                  </a:lnTo>
                  <a:lnTo>
                    <a:pt x="124301" y="21431"/>
                  </a:lnTo>
                  <a:close/>
                  <a:moveTo>
                    <a:pt x="71914" y="127159"/>
                  </a:moveTo>
                  <a:cubicBezTo>
                    <a:pt x="41434" y="127159"/>
                    <a:pt x="16669" y="102394"/>
                    <a:pt x="16669" y="71914"/>
                  </a:cubicBezTo>
                  <a:cubicBezTo>
                    <a:pt x="16669" y="41434"/>
                    <a:pt x="41434" y="16669"/>
                    <a:pt x="71914" y="16669"/>
                  </a:cubicBezTo>
                  <a:cubicBezTo>
                    <a:pt x="102394" y="16669"/>
                    <a:pt x="127159" y="41434"/>
                    <a:pt x="127159" y="71914"/>
                  </a:cubicBezTo>
                  <a:cubicBezTo>
                    <a:pt x="127159" y="102394"/>
                    <a:pt x="102394" y="127159"/>
                    <a:pt x="71914" y="127159"/>
                  </a:cubicBezTo>
                  <a:close/>
                </a:path>
              </a:pathLst>
            </a:custGeom>
            <a:solidFill>
              <a:srgbClr val="A5BCE9"/>
            </a:solidFill>
            <a:ln w="0"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4" name="Freeform 5">
              <a:extLst>
                <a:ext uri="{FF2B5EF4-FFF2-40B4-BE49-F238E27FC236}">
                  <a16:creationId xmlns:a16="http://schemas.microsoft.com/office/drawing/2014/main" id="{D23E396F-DE33-CA07-655C-4BB429CB1C6B}"/>
                </a:ext>
              </a:extLst>
            </p:cNvPr>
            <p:cNvSpPr/>
            <p:nvPr/>
          </p:nvSpPr>
          <p:spPr>
            <a:xfrm>
              <a:off x="5773114" y="3557144"/>
              <a:ext cx="2337019" cy="1941720"/>
            </a:xfrm>
            <a:custGeom>
              <a:avLst/>
              <a:gdLst>
                <a:gd name="connsiteX0" fmla="*/ 124301 w 608171"/>
                <a:gd name="connsiteY0" fmla="*/ 21431 h 505301"/>
                <a:gd name="connsiteX1" fmla="*/ 21431 w 608171"/>
                <a:gd name="connsiteY1" fmla="*/ 21431 h 505301"/>
                <a:gd name="connsiteX2" fmla="*/ 21431 w 608171"/>
                <a:gd name="connsiteY2" fmla="*/ 124301 h 505301"/>
                <a:gd name="connsiteX3" fmla="*/ 402431 w 608171"/>
                <a:gd name="connsiteY3" fmla="*/ 505301 h 505301"/>
                <a:gd name="connsiteX4" fmla="*/ 608171 w 608171"/>
                <a:gd name="connsiteY4" fmla="*/ 505301 h 505301"/>
                <a:gd name="connsiteX5" fmla="*/ 125254 w 608171"/>
                <a:gd name="connsiteY5" fmla="*/ 22384 h 505301"/>
                <a:gd name="connsiteX6" fmla="*/ 71914 w 608171"/>
                <a:gd name="connsiteY6" fmla="*/ 125254 h 505301"/>
                <a:gd name="connsiteX7" fmla="*/ 16669 w 608171"/>
                <a:gd name="connsiteY7" fmla="*/ 70009 h 505301"/>
                <a:gd name="connsiteX8" fmla="*/ 71914 w 608171"/>
                <a:gd name="connsiteY8" fmla="*/ 14764 h 505301"/>
                <a:gd name="connsiteX9" fmla="*/ 127159 w 608171"/>
                <a:gd name="connsiteY9" fmla="*/ 70009 h 505301"/>
                <a:gd name="connsiteX10" fmla="*/ 71914 w 608171"/>
                <a:gd name="connsiteY10" fmla="*/ 125254 h 50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171" h="505301">
                  <a:moveTo>
                    <a:pt x="124301" y="21431"/>
                  </a:moveTo>
                  <a:cubicBezTo>
                    <a:pt x="95726" y="-7144"/>
                    <a:pt x="50006" y="-7144"/>
                    <a:pt x="21431" y="21431"/>
                  </a:cubicBezTo>
                  <a:cubicBezTo>
                    <a:pt x="-7144" y="50006"/>
                    <a:pt x="-7144" y="95726"/>
                    <a:pt x="21431" y="124301"/>
                  </a:cubicBezTo>
                  <a:lnTo>
                    <a:pt x="402431" y="505301"/>
                  </a:lnTo>
                  <a:lnTo>
                    <a:pt x="608171" y="505301"/>
                  </a:lnTo>
                  <a:lnTo>
                    <a:pt x="125254" y="22384"/>
                  </a:lnTo>
                  <a:close/>
                  <a:moveTo>
                    <a:pt x="71914" y="125254"/>
                  </a:moveTo>
                  <a:cubicBezTo>
                    <a:pt x="41434" y="125254"/>
                    <a:pt x="16669" y="100489"/>
                    <a:pt x="16669" y="70009"/>
                  </a:cubicBezTo>
                  <a:cubicBezTo>
                    <a:pt x="16669" y="39529"/>
                    <a:pt x="41434" y="14764"/>
                    <a:pt x="71914" y="14764"/>
                  </a:cubicBezTo>
                  <a:cubicBezTo>
                    <a:pt x="102394" y="14764"/>
                    <a:pt x="127159" y="39529"/>
                    <a:pt x="127159" y="70009"/>
                  </a:cubicBezTo>
                  <a:cubicBezTo>
                    <a:pt x="127159" y="100489"/>
                    <a:pt x="102394" y="125254"/>
                    <a:pt x="71914" y="125254"/>
                  </a:cubicBezTo>
                  <a:close/>
                </a:path>
              </a:pathLst>
            </a:custGeom>
            <a:solidFill>
              <a:schemeClr val="tx2">
                <a:lumMod val="40000"/>
                <a:lumOff val="60000"/>
              </a:schemeClr>
            </a:solidFill>
            <a:ln w="0"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5" name="Freeform 6">
              <a:extLst>
                <a:ext uri="{FF2B5EF4-FFF2-40B4-BE49-F238E27FC236}">
                  <a16:creationId xmlns:a16="http://schemas.microsoft.com/office/drawing/2014/main" id="{DE3F1593-C011-879C-99B6-FE3FAB1C3FD5}"/>
                </a:ext>
              </a:extLst>
            </p:cNvPr>
            <p:cNvSpPr/>
            <p:nvPr/>
          </p:nvSpPr>
          <p:spPr>
            <a:xfrm>
              <a:off x="6237954" y="3092300"/>
              <a:ext cx="2801859" cy="2406560"/>
            </a:xfrm>
            <a:custGeom>
              <a:avLst/>
              <a:gdLst>
                <a:gd name="connsiteX0" fmla="*/ 124301 w 729138"/>
                <a:gd name="connsiteY0" fmla="*/ 21431 h 626268"/>
                <a:gd name="connsiteX1" fmla="*/ 21431 w 729138"/>
                <a:gd name="connsiteY1" fmla="*/ 21431 h 626268"/>
                <a:gd name="connsiteX2" fmla="*/ 21431 w 729138"/>
                <a:gd name="connsiteY2" fmla="*/ 21431 h 626268"/>
                <a:gd name="connsiteX3" fmla="*/ 21431 w 729138"/>
                <a:gd name="connsiteY3" fmla="*/ 124301 h 626268"/>
                <a:gd name="connsiteX4" fmla="*/ 523399 w 729138"/>
                <a:gd name="connsiteY4" fmla="*/ 626269 h 626268"/>
                <a:gd name="connsiteX5" fmla="*/ 729139 w 729138"/>
                <a:gd name="connsiteY5" fmla="*/ 626269 h 626268"/>
                <a:gd name="connsiteX6" fmla="*/ 125254 w 729138"/>
                <a:gd name="connsiteY6" fmla="*/ 22384 h 626268"/>
                <a:gd name="connsiteX7" fmla="*/ 71914 w 729138"/>
                <a:gd name="connsiteY7" fmla="*/ 126206 h 626268"/>
                <a:gd name="connsiteX8" fmla="*/ 16669 w 729138"/>
                <a:gd name="connsiteY8" fmla="*/ 70961 h 626268"/>
                <a:gd name="connsiteX9" fmla="*/ 71914 w 729138"/>
                <a:gd name="connsiteY9" fmla="*/ 15716 h 626268"/>
                <a:gd name="connsiteX10" fmla="*/ 127159 w 729138"/>
                <a:gd name="connsiteY10" fmla="*/ 70961 h 626268"/>
                <a:gd name="connsiteX11" fmla="*/ 71914 w 729138"/>
                <a:gd name="connsiteY11" fmla="*/ 126206 h 62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9138" h="626268">
                  <a:moveTo>
                    <a:pt x="124301" y="21431"/>
                  </a:moveTo>
                  <a:cubicBezTo>
                    <a:pt x="95726" y="-7144"/>
                    <a:pt x="50006" y="-7144"/>
                    <a:pt x="21431" y="21431"/>
                  </a:cubicBezTo>
                  <a:lnTo>
                    <a:pt x="21431" y="21431"/>
                  </a:lnTo>
                  <a:cubicBezTo>
                    <a:pt x="-7144" y="50006"/>
                    <a:pt x="-7144" y="95726"/>
                    <a:pt x="21431" y="124301"/>
                  </a:cubicBezTo>
                  <a:lnTo>
                    <a:pt x="523399" y="626269"/>
                  </a:lnTo>
                  <a:lnTo>
                    <a:pt x="729139" y="626269"/>
                  </a:lnTo>
                  <a:lnTo>
                    <a:pt x="125254" y="22384"/>
                  </a:lnTo>
                  <a:close/>
                  <a:moveTo>
                    <a:pt x="71914" y="126206"/>
                  </a:moveTo>
                  <a:cubicBezTo>
                    <a:pt x="41434" y="126206"/>
                    <a:pt x="16669" y="101441"/>
                    <a:pt x="16669" y="70961"/>
                  </a:cubicBezTo>
                  <a:cubicBezTo>
                    <a:pt x="16669" y="40481"/>
                    <a:pt x="41434" y="15716"/>
                    <a:pt x="71914" y="15716"/>
                  </a:cubicBezTo>
                  <a:cubicBezTo>
                    <a:pt x="102394" y="15716"/>
                    <a:pt x="127159" y="40481"/>
                    <a:pt x="127159" y="70961"/>
                  </a:cubicBezTo>
                  <a:cubicBezTo>
                    <a:pt x="127159" y="101441"/>
                    <a:pt x="102394" y="126206"/>
                    <a:pt x="71914" y="126206"/>
                  </a:cubicBezTo>
                  <a:close/>
                </a:path>
              </a:pathLst>
            </a:custGeom>
            <a:solidFill>
              <a:schemeClr val="tx2">
                <a:lumMod val="60000"/>
                <a:lumOff val="40000"/>
              </a:schemeClr>
            </a:solidFill>
            <a:ln w="0"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6" name="Freeform 7">
              <a:extLst>
                <a:ext uri="{FF2B5EF4-FFF2-40B4-BE49-F238E27FC236}">
                  <a16:creationId xmlns:a16="http://schemas.microsoft.com/office/drawing/2014/main" id="{38A09285-0F59-1115-B275-CDED47963100}"/>
                </a:ext>
              </a:extLst>
            </p:cNvPr>
            <p:cNvSpPr/>
            <p:nvPr/>
          </p:nvSpPr>
          <p:spPr>
            <a:xfrm>
              <a:off x="6702797" y="2627460"/>
              <a:ext cx="3263041" cy="2867742"/>
            </a:xfrm>
            <a:custGeom>
              <a:avLst/>
              <a:gdLst>
                <a:gd name="connsiteX0" fmla="*/ 124301 w 849153"/>
                <a:gd name="connsiteY0" fmla="*/ 21431 h 746283"/>
                <a:gd name="connsiteX1" fmla="*/ 21431 w 849153"/>
                <a:gd name="connsiteY1" fmla="*/ 21431 h 746283"/>
                <a:gd name="connsiteX2" fmla="*/ 21431 w 849153"/>
                <a:gd name="connsiteY2" fmla="*/ 124301 h 746283"/>
                <a:gd name="connsiteX3" fmla="*/ 643414 w 849153"/>
                <a:gd name="connsiteY3" fmla="*/ 746284 h 746283"/>
                <a:gd name="connsiteX4" fmla="*/ 849154 w 849153"/>
                <a:gd name="connsiteY4" fmla="*/ 746284 h 746283"/>
                <a:gd name="connsiteX5" fmla="*/ 124301 w 849153"/>
                <a:gd name="connsiteY5" fmla="*/ 21431 h 746283"/>
                <a:gd name="connsiteX6" fmla="*/ 70961 w 849153"/>
                <a:gd name="connsiteY6" fmla="*/ 127159 h 746283"/>
                <a:gd name="connsiteX7" fmla="*/ 15716 w 849153"/>
                <a:gd name="connsiteY7" fmla="*/ 71914 h 746283"/>
                <a:gd name="connsiteX8" fmla="*/ 70961 w 849153"/>
                <a:gd name="connsiteY8" fmla="*/ 16669 h 746283"/>
                <a:gd name="connsiteX9" fmla="*/ 126206 w 849153"/>
                <a:gd name="connsiteY9" fmla="*/ 71914 h 746283"/>
                <a:gd name="connsiteX10" fmla="*/ 70961 w 849153"/>
                <a:gd name="connsiteY10" fmla="*/ 127159 h 746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9153" h="746283">
                  <a:moveTo>
                    <a:pt x="124301" y="21431"/>
                  </a:moveTo>
                  <a:cubicBezTo>
                    <a:pt x="95726" y="-7144"/>
                    <a:pt x="50006" y="-7144"/>
                    <a:pt x="21431" y="21431"/>
                  </a:cubicBezTo>
                  <a:cubicBezTo>
                    <a:pt x="-7144" y="50006"/>
                    <a:pt x="-7144" y="95726"/>
                    <a:pt x="21431" y="124301"/>
                  </a:cubicBezTo>
                  <a:lnTo>
                    <a:pt x="643414" y="746284"/>
                  </a:lnTo>
                  <a:lnTo>
                    <a:pt x="849154" y="746284"/>
                  </a:lnTo>
                  <a:lnTo>
                    <a:pt x="124301" y="21431"/>
                  </a:lnTo>
                  <a:close/>
                  <a:moveTo>
                    <a:pt x="70961" y="127159"/>
                  </a:moveTo>
                  <a:cubicBezTo>
                    <a:pt x="40481" y="127159"/>
                    <a:pt x="15716" y="102394"/>
                    <a:pt x="15716" y="71914"/>
                  </a:cubicBezTo>
                  <a:cubicBezTo>
                    <a:pt x="15716" y="41434"/>
                    <a:pt x="40481" y="16669"/>
                    <a:pt x="70961" y="16669"/>
                  </a:cubicBezTo>
                  <a:cubicBezTo>
                    <a:pt x="101441" y="16669"/>
                    <a:pt x="126206" y="41434"/>
                    <a:pt x="126206" y="71914"/>
                  </a:cubicBezTo>
                  <a:cubicBezTo>
                    <a:pt x="126206" y="102394"/>
                    <a:pt x="101441" y="127159"/>
                    <a:pt x="70961" y="127159"/>
                  </a:cubicBezTo>
                  <a:close/>
                </a:path>
              </a:pathLst>
            </a:custGeom>
            <a:solidFill>
              <a:schemeClr val="tx2"/>
            </a:solidFill>
            <a:ln w="0"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7" name="Freeform 8">
              <a:extLst>
                <a:ext uri="{FF2B5EF4-FFF2-40B4-BE49-F238E27FC236}">
                  <a16:creationId xmlns:a16="http://schemas.microsoft.com/office/drawing/2014/main" id="{B9B0AC47-F27A-C635-C074-E0691332F021}"/>
                </a:ext>
              </a:extLst>
            </p:cNvPr>
            <p:cNvSpPr/>
            <p:nvPr/>
          </p:nvSpPr>
          <p:spPr>
            <a:xfrm>
              <a:off x="7167637" y="2162616"/>
              <a:ext cx="3727885" cy="3332586"/>
            </a:xfrm>
            <a:custGeom>
              <a:avLst/>
              <a:gdLst>
                <a:gd name="connsiteX0" fmla="*/ 124301 w 970121"/>
                <a:gd name="connsiteY0" fmla="*/ 21431 h 867251"/>
                <a:gd name="connsiteX1" fmla="*/ 21431 w 970121"/>
                <a:gd name="connsiteY1" fmla="*/ 21431 h 867251"/>
                <a:gd name="connsiteX2" fmla="*/ 21431 w 970121"/>
                <a:gd name="connsiteY2" fmla="*/ 124301 h 867251"/>
                <a:gd name="connsiteX3" fmla="*/ 764381 w 970121"/>
                <a:gd name="connsiteY3" fmla="*/ 867251 h 867251"/>
                <a:gd name="connsiteX4" fmla="*/ 970121 w 970121"/>
                <a:gd name="connsiteY4" fmla="*/ 867251 h 867251"/>
                <a:gd name="connsiteX5" fmla="*/ 124301 w 970121"/>
                <a:gd name="connsiteY5" fmla="*/ 21431 h 867251"/>
                <a:gd name="connsiteX6" fmla="*/ 72866 w 970121"/>
                <a:gd name="connsiteY6" fmla="*/ 125254 h 867251"/>
                <a:gd name="connsiteX7" fmla="*/ 17621 w 970121"/>
                <a:gd name="connsiteY7" fmla="*/ 70009 h 867251"/>
                <a:gd name="connsiteX8" fmla="*/ 72866 w 970121"/>
                <a:gd name="connsiteY8" fmla="*/ 14764 h 867251"/>
                <a:gd name="connsiteX9" fmla="*/ 128111 w 970121"/>
                <a:gd name="connsiteY9" fmla="*/ 70009 h 867251"/>
                <a:gd name="connsiteX10" fmla="*/ 72866 w 970121"/>
                <a:gd name="connsiteY10" fmla="*/ 125254 h 867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0121" h="867251">
                  <a:moveTo>
                    <a:pt x="124301" y="21431"/>
                  </a:moveTo>
                  <a:cubicBezTo>
                    <a:pt x="95726" y="-7144"/>
                    <a:pt x="50006" y="-7144"/>
                    <a:pt x="21431" y="21431"/>
                  </a:cubicBezTo>
                  <a:cubicBezTo>
                    <a:pt x="-7144" y="50006"/>
                    <a:pt x="-7144" y="95726"/>
                    <a:pt x="21431" y="124301"/>
                  </a:cubicBezTo>
                  <a:lnTo>
                    <a:pt x="764381" y="867251"/>
                  </a:lnTo>
                  <a:lnTo>
                    <a:pt x="970121" y="867251"/>
                  </a:lnTo>
                  <a:lnTo>
                    <a:pt x="124301" y="21431"/>
                  </a:lnTo>
                  <a:close/>
                  <a:moveTo>
                    <a:pt x="72866" y="125254"/>
                  </a:moveTo>
                  <a:cubicBezTo>
                    <a:pt x="42386" y="125254"/>
                    <a:pt x="17621" y="100489"/>
                    <a:pt x="17621" y="70009"/>
                  </a:cubicBezTo>
                  <a:cubicBezTo>
                    <a:pt x="17621" y="39529"/>
                    <a:pt x="42386" y="14764"/>
                    <a:pt x="72866" y="14764"/>
                  </a:cubicBezTo>
                  <a:cubicBezTo>
                    <a:pt x="103346" y="14764"/>
                    <a:pt x="128111" y="39529"/>
                    <a:pt x="128111" y="70009"/>
                  </a:cubicBezTo>
                  <a:cubicBezTo>
                    <a:pt x="128111" y="100489"/>
                    <a:pt x="103346" y="125254"/>
                    <a:pt x="72866" y="125254"/>
                  </a:cubicBezTo>
                  <a:close/>
                </a:path>
              </a:pathLst>
            </a:custGeom>
            <a:solidFill>
              <a:schemeClr val="tx2">
                <a:lumMod val="75000"/>
              </a:schemeClr>
            </a:solidFill>
            <a:ln w="0"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8" name="Freeform 9">
              <a:extLst>
                <a:ext uri="{FF2B5EF4-FFF2-40B4-BE49-F238E27FC236}">
                  <a16:creationId xmlns:a16="http://schemas.microsoft.com/office/drawing/2014/main" id="{068025F6-E66F-726F-7D6D-DAE4F7E70E65}"/>
                </a:ext>
              </a:extLst>
            </p:cNvPr>
            <p:cNvSpPr/>
            <p:nvPr/>
          </p:nvSpPr>
          <p:spPr>
            <a:xfrm>
              <a:off x="7632481" y="1697776"/>
              <a:ext cx="4192725" cy="3797426"/>
            </a:xfrm>
            <a:custGeom>
              <a:avLst/>
              <a:gdLst>
                <a:gd name="connsiteX0" fmla="*/ 124301 w 1091088"/>
                <a:gd name="connsiteY0" fmla="*/ 21431 h 988218"/>
                <a:gd name="connsiteX1" fmla="*/ 21431 w 1091088"/>
                <a:gd name="connsiteY1" fmla="*/ 21431 h 988218"/>
                <a:gd name="connsiteX2" fmla="*/ 21431 w 1091088"/>
                <a:gd name="connsiteY2" fmla="*/ 124301 h 988218"/>
                <a:gd name="connsiteX3" fmla="*/ 885349 w 1091088"/>
                <a:gd name="connsiteY3" fmla="*/ 988219 h 988218"/>
                <a:gd name="connsiteX4" fmla="*/ 1091089 w 1091088"/>
                <a:gd name="connsiteY4" fmla="*/ 988219 h 988218"/>
                <a:gd name="connsiteX5" fmla="*/ 124301 w 1091088"/>
                <a:gd name="connsiteY5" fmla="*/ 21431 h 988218"/>
                <a:gd name="connsiteX6" fmla="*/ 71914 w 1091088"/>
                <a:gd name="connsiteY6" fmla="*/ 126206 h 988218"/>
                <a:gd name="connsiteX7" fmla="*/ 16669 w 1091088"/>
                <a:gd name="connsiteY7" fmla="*/ 70961 h 988218"/>
                <a:gd name="connsiteX8" fmla="*/ 71914 w 1091088"/>
                <a:gd name="connsiteY8" fmla="*/ 15716 h 988218"/>
                <a:gd name="connsiteX9" fmla="*/ 127159 w 1091088"/>
                <a:gd name="connsiteY9" fmla="*/ 70961 h 988218"/>
                <a:gd name="connsiteX10" fmla="*/ 71914 w 1091088"/>
                <a:gd name="connsiteY10" fmla="*/ 126206 h 988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91088" h="988218">
                  <a:moveTo>
                    <a:pt x="124301" y="21431"/>
                  </a:moveTo>
                  <a:cubicBezTo>
                    <a:pt x="95726" y="-7144"/>
                    <a:pt x="50006" y="-7144"/>
                    <a:pt x="21431" y="21431"/>
                  </a:cubicBezTo>
                  <a:cubicBezTo>
                    <a:pt x="-7144" y="50006"/>
                    <a:pt x="-7144" y="95726"/>
                    <a:pt x="21431" y="124301"/>
                  </a:cubicBezTo>
                  <a:lnTo>
                    <a:pt x="885349" y="988219"/>
                  </a:lnTo>
                  <a:lnTo>
                    <a:pt x="1091089" y="988219"/>
                  </a:lnTo>
                  <a:lnTo>
                    <a:pt x="124301" y="21431"/>
                  </a:lnTo>
                  <a:close/>
                  <a:moveTo>
                    <a:pt x="71914" y="126206"/>
                  </a:moveTo>
                  <a:cubicBezTo>
                    <a:pt x="41434" y="126206"/>
                    <a:pt x="16669" y="101441"/>
                    <a:pt x="16669" y="70961"/>
                  </a:cubicBezTo>
                  <a:cubicBezTo>
                    <a:pt x="16669" y="40481"/>
                    <a:pt x="41434" y="15716"/>
                    <a:pt x="71914" y="15716"/>
                  </a:cubicBezTo>
                  <a:cubicBezTo>
                    <a:pt x="102394" y="15716"/>
                    <a:pt x="127159" y="40481"/>
                    <a:pt x="127159" y="70961"/>
                  </a:cubicBezTo>
                  <a:cubicBezTo>
                    <a:pt x="127159" y="101441"/>
                    <a:pt x="102394" y="126206"/>
                    <a:pt x="71914" y="126206"/>
                  </a:cubicBezTo>
                  <a:close/>
                </a:path>
              </a:pathLst>
            </a:custGeom>
            <a:solidFill>
              <a:schemeClr val="tx2">
                <a:lumMod val="50000"/>
              </a:schemeClr>
            </a:solidFill>
            <a:ln w="0"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50" name="TextBox 52">
            <a:extLst>
              <a:ext uri="{FF2B5EF4-FFF2-40B4-BE49-F238E27FC236}">
                <a16:creationId xmlns:a16="http://schemas.microsoft.com/office/drawing/2014/main" id="{85CA4679-F99D-82D3-D7A5-2635815436CB}"/>
              </a:ext>
            </a:extLst>
          </p:cNvPr>
          <p:cNvSpPr txBox="1"/>
          <p:nvPr/>
        </p:nvSpPr>
        <p:spPr>
          <a:xfrm>
            <a:off x="5284128" y="5002689"/>
            <a:ext cx="487680" cy="400110"/>
          </a:xfrm>
          <a:prstGeom prst="rect">
            <a:avLst/>
          </a:prstGeom>
          <a:noFill/>
        </p:spPr>
        <p:txBody>
          <a:bodyPr wrap="square" lIns="0" r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noProof="1">
                <a:solidFill>
                  <a:schemeClr val="tx2"/>
                </a:solidFill>
              </a:rPr>
              <a:t>07</a:t>
            </a:r>
          </a:p>
        </p:txBody>
      </p:sp>
      <p:sp>
        <p:nvSpPr>
          <p:cNvPr id="51" name="TextBox 53">
            <a:extLst>
              <a:ext uri="{FF2B5EF4-FFF2-40B4-BE49-F238E27FC236}">
                <a16:creationId xmlns:a16="http://schemas.microsoft.com/office/drawing/2014/main" id="{15EE5BA8-080C-9CCB-538C-9BA432990EA8}"/>
              </a:ext>
            </a:extLst>
          </p:cNvPr>
          <p:cNvSpPr txBox="1"/>
          <p:nvPr/>
        </p:nvSpPr>
        <p:spPr>
          <a:xfrm>
            <a:off x="5728265" y="4537402"/>
            <a:ext cx="487680" cy="400110"/>
          </a:xfrm>
          <a:prstGeom prst="rect">
            <a:avLst/>
          </a:prstGeom>
          <a:noFill/>
        </p:spPr>
        <p:txBody>
          <a:bodyPr wrap="square" lIns="0" r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noProof="1">
                <a:solidFill>
                  <a:schemeClr val="tx2"/>
                </a:solidFill>
              </a:rPr>
              <a:t>06</a:t>
            </a:r>
          </a:p>
        </p:txBody>
      </p:sp>
      <p:sp>
        <p:nvSpPr>
          <p:cNvPr id="52" name="TextBox 54">
            <a:extLst>
              <a:ext uri="{FF2B5EF4-FFF2-40B4-BE49-F238E27FC236}">
                <a16:creationId xmlns:a16="http://schemas.microsoft.com/office/drawing/2014/main" id="{6B65825A-DD7F-F4AD-7927-FB7BFF1BF2A4}"/>
              </a:ext>
            </a:extLst>
          </p:cNvPr>
          <p:cNvSpPr txBox="1"/>
          <p:nvPr/>
        </p:nvSpPr>
        <p:spPr>
          <a:xfrm>
            <a:off x="6207236" y="4072115"/>
            <a:ext cx="487680" cy="400110"/>
          </a:xfrm>
          <a:prstGeom prst="rect">
            <a:avLst/>
          </a:prstGeom>
          <a:noFill/>
        </p:spPr>
        <p:txBody>
          <a:bodyPr wrap="square" lIns="0" r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noProof="1">
                <a:solidFill>
                  <a:schemeClr val="tx2"/>
                </a:solidFill>
              </a:rPr>
              <a:t>05</a:t>
            </a:r>
          </a:p>
        </p:txBody>
      </p:sp>
      <p:sp>
        <p:nvSpPr>
          <p:cNvPr id="53" name="TextBox 55">
            <a:extLst>
              <a:ext uri="{FF2B5EF4-FFF2-40B4-BE49-F238E27FC236}">
                <a16:creationId xmlns:a16="http://schemas.microsoft.com/office/drawing/2014/main" id="{0086B284-EA18-EE4A-6D66-076674C0F828}"/>
              </a:ext>
            </a:extLst>
          </p:cNvPr>
          <p:cNvSpPr txBox="1"/>
          <p:nvPr/>
        </p:nvSpPr>
        <p:spPr>
          <a:xfrm>
            <a:off x="6668791" y="3606828"/>
            <a:ext cx="487680" cy="400110"/>
          </a:xfrm>
          <a:prstGeom prst="rect">
            <a:avLst/>
          </a:prstGeom>
          <a:noFill/>
        </p:spPr>
        <p:txBody>
          <a:bodyPr wrap="square" lIns="0" r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noProof="1">
                <a:solidFill>
                  <a:schemeClr val="tx2"/>
                </a:solidFill>
              </a:rPr>
              <a:t>04</a:t>
            </a:r>
          </a:p>
        </p:txBody>
      </p:sp>
      <p:sp>
        <p:nvSpPr>
          <p:cNvPr id="54" name="TextBox 56">
            <a:extLst>
              <a:ext uri="{FF2B5EF4-FFF2-40B4-BE49-F238E27FC236}">
                <a16:creationId xmlns:a16="http://schemas.microsoft.com/office/drawing/2014/main" id="{7AB467BA-27FD-BB39-1E46-87F46263B354}"/>
              </a:ext>
            </a:extLst>
          </p:cNvPr>
          <p:cNvSpPr txBox="1"/>
          <p:nvPr/>
        </p:nvSpPr>
        <p:spPr>
          <a:xfrm>
            <a:off x="7130345" y="3141541"/>
            <a:ext cx="487680" cy="400110"/>
          </a:xfrm>
          <a:prstGeom prst="rect">
            <a:avLst/>
          </a:prstGeom>
          <a:noFill/>
        </p:spPr>
        <p:txBody>
          <a:bodyPr wrap="square" lIns="0" r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noProof="1">
                <a:solidFill>
                  <a:schemeClr val="tx2"/>
                </a:solidFill>
              </a:rPr>
              <a:t>03</a:t>
            </a:r>
          </a:p>
        </p:txBody>
      </p:sp>
      <p:sp>
        <p:nvSpPr>
          <p:cNvPr id="55" name="TextBox 57">
            <a:extLst>
              <a:ext uri="{FF2B5EF4-FFF2-40B4-BE49-F238E27FC236}">
                <a16:creationId xmlns:a16="http://schemas.microsoft.com/office/drawing/2014/main" id="{F44C0AE9-59E7-E7A9-11E7-7495F9E8D3B1}"/>
              </a:ext>
            </a:extLst>
          </p:cNvPr>
          <p:cNvSpPr txBox="1"/>
          <p:nvPr/>
        </p:nvSpPr>
        <p:spPr>
          <a:xfrm>
            <a:off x="7600608" y="2676254"/>
            <a:ext cx="487680" cy="400110"/>
          </a:xfrm>
          <a:prstGeom prst="rect">
            <a:avLst/>
          </a:prstGeom>
          <a:noFill/>
        </p:spPr>
        <p:txBody>
          <a:bodyPr wrap="square" lIns="0" r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noProof="1">
                <a:solidFill>
                  <a:schemeClr val="tx2"/>
                </a:solidFill>
              </a:rPr>
              <a:t>02</a:t>
            </a:r>
          </a:p>
        </p:txBody>
      </p:sp>
      <p:sp>
        <p:nvSpPr>
          <p:cNvPr id="56" name="TextBox 58">
            <a:extLst>
              <a:ext uri="{FF2B5EF4-FFF2-40B4-BE49-F238E27FC236}">
                <a16:creationId xmlns:a16="http://schemas.microsoft.com/office/drawing/2014/main" id="{7EA0E4D5-D7C6-D744-FFAA-592BF0900621}"/>
              </a:ext>
            </a:extLst>
          </p:cNvPr>
          <p:cNvSpPr txBox="1"/>
          <p:nvPr/>
        </p:nvSpPr>
        <p:spPr>
          <a:xfrm>
            <a:off x="8062163" y="2210967"/>
            <a:ext cx="487680" cy="400110"/>
          </a:xfrm>
          <a:prstGeom prst="rect">
            <a:avLst/>
          </a:prstGeom>
          <a:noFill/>
        </p:spPr>
        <p:txBody>
          <a:bodyPr wrap="square" lIns="0" r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noProof="1">
                <a:solidFill>
                  <a:schemeClr val="tx2"/>
                </a:solidFill>
              </a:rPr>
              <a:t>01</a:t>
            </a:r>
          </a:p>
        </p:txBody>
      </p:sp>
      <p:sp>
        <p:nvSpPr>
          <p:cNvPr id="57" name="TextBox 59">
            <a:extLst>
              <a:ext uri="{FF2B5EF4-FFF2-40B4-BE49-F238E27FC236}">
                <a16:creationId xmlns:a16="http://schemas.microsoft.com/office/drawing/2014/main" id="{9FDE0A35-5CC0-7094-89E0-F599010058B0}"/>
              </a:ext>
            </a:extLst>
          </p:cNvPr>
          <p:cNvSpPr txBox="1"/>
          <p:nvPr/>
        </p:nvSpPr>
        <p:spPr>
          <a:xfrm>
            <a:off x="1367931" y="2229648"/>
            <a:ext cx="2310690" cy="369332"/>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noProof="1"/>
              <a:t>Introduction</a:t>
            </a:r>
          </a:p>
        </p:txBody>
      </p:sp>
      <p:sp>
        <p:nvSpPr>
          <p:cNvPr id="59" name="TextBox 61">
            <a:extLst>
              <a:ext uri="{FF2B5EF4-FFF2-40B4-BE49-F238E27FC236}">
                <a16:creationId xmlns:a16="http://schemas.microsoft.com/office/drawing/2014/main" id="{AB86EC0E-6CEE-8CA6-A1EF-D5C9C828CE36}"/>
              </a:ext>
            </a:extLst>
          </p:cNvPr>
          <p:cNvSpPr txBox="1"/>
          <p:nvPr/>
        </p:nvSpPr>
        <p:spPr>
          <a:xfrm>
            <a:off x="1367931" y="5013900"/>
            <a:ext cx="1327474" cy="369332"/>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noProof="1"/>
              <a:t>Conclusion</a:t>
            </a:r>
          </a:p>
        </p:txBody>
      </p:sp>
      <p:sp>
        <p:nvSpPr>
          <p:cNvPr id="60" name="TextBox 62">
            <a:extLst>
              <a:ext uri="{FF2B5EF4-FFF2-40B4-BE49-F238E27FC236}">
                <a16:creationId xmlns:a16="http://schemas.microsoft.com/office/drawing/2014/main" id="{FAE1EA76-5A89-70F2-8319-A83150F9ED3A}"/>
              </a:ext>
            </a:extLst>
          </p:cNvPr>
          <p:cNvSpPr txBox="1"/>
          <p:nvPr/>
        </p:nvSpPr>
        <p:spPr>
          <a:xfrm>
            <a:off x="1367930" y="4549858"/>
            <a:ext cx="3582441" cy="369332"/>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noProof="1"/>
              <a:t>Future Work</a:t>
            </a:r>
          </a:p>
        </p:txBody>
      </p:sp>
      <p:sp>
        <p:nvSpPr>
          <p:cNvPr id="61" name="TextBox 63">
            <a:extLst>
              <a:ext uri="{FF2B5EF4-FFF2-40B4-BE49-F238E27FC236}">
                <a16:creationId xmlns:a16="http://schemas.microsoft.com/office/drawing/2014/main" id="{0373BCAD-C4C9-1AB7-5AE2-DB1B93C49D5E}"/>
              </a:ext>
            </a:extLst>
          </p:cNvPr>
          <p:cNvSpPr txBox="1"/>
          <p:nvPr/>
        </p:nvSpPr>
        <p:spPr>
          <a:xfrm>
            <a:off x="1367931" y="4085816"/>
            <a:ext cx="3405050" cy="369332"/>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noProof="1"/>
              <a:t>Challenges</a:t>
            </a:r>
          </a:p>
        </p:txBody>
      </p:sp>
      <p:sp>
        <p:nvSpPr>
          <p:cNvPr id="62" name="TextBox 64">
            <a:extLst>
              <a:ext uri="{FF2B5EF4-FFF2-40B4-BE49-F238E27FC236}">
                <a16:creationId xmlns:a16="http://schemas.microsoft.com/office/drawing/2014/main" id="{49E9E03F-ABBE-E242-30FC-370CBE1CCCC3}"/>
              </a:ext>
            </a:extLst>
          </p:cNvPr>
          <p:cNvSpPr txBox="1"/>
          <p:nvPr/>
        </p:nvSpPr>
        <p:spPr>
          <a:xfrm>
            <a:off x="1367931" y="3621774"/>
            <a:ext cx="1327474" cy="369332"/>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noProof="1"/>
              <a:t>Results</a:t>
            </a:r>
          </a:p>
        </p:txBody>
      </p:sp>
      <p:sp>
        <p:nvSpPr>
          <p:cNvPr id="63" name="TextBox 65">
            <a:extLst>
              <a:ext uri="{FF2B5EF4-FFF2-40B4-BE49-F238E27FC236}">
                <a16:creationId xmlns:a16="http://schemas.microsoft.com/office/drawing/2014/main" id="{079ADA97-0B9E-EC5D-3295-9FBD372C960A}"/>
              </a:ext>
            </a:extLst>
          </p:cNvPr>
          <p:cNvSpPr txBox="1"/>
          <p:nvPr/>
        </p:nvSpPr>
        <p:spPr>
          <a:xfrm>
            <a:off x="1367930" y="3157732"/>
            <a:ext cx="2110993" cy="369332"/>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noProof="1"/>
              <a:t>Pipeline Details</a:t>
            </a:r>
          </a:p>
        </p:txBody>
      </p:sp>
      <p:sp>
        <p:nvSpPr>
          <p:cNvPr id="64" name="TextBox 66">
            <a:extLst>
              <a:ext uri="{FF2B5EF4-FFF2-40B4-BE49-F238E27FC236}">
                <a16:creationId xmlns:a16="http://schemas.microsoft.com/office/drawing/2014/main" id="{F8072207-B015-61BE-F7C6-86DCB6452747}"/>
              </a:ext>
            </a:extLst>
          </p:cNvPr>
          <p:cNvSpPr txBox="1"/>
          <p:nvPr/>
        </p:nvSpPr>
        <p:spPr>
          <a:xfrm>
            <a:off x="1362073" y="2693690"/>
            <a:ext cx="3672382" cy="369332"/>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noProof="1"/>
              <a:t>Project Overview</a:t>
            </a:r>
          </a:p>
        </p:txBody>
      </p:sp>
      <p:cxnSp>
        <p:nvCxnSpPr>
          <p:cNvPr id="73" name="Straight Connector 72">
            <a:extLst>
              <a:ext uri="{FF2B5EF4-FFF2-40B4-BE49-F238E27FC236}">
                <a16:creationId xmlns:a16="http://schemas.microsoft.com/office/drawing/2014/main" id="{2606262A-533E-BDE5-CCD9-8EF6540ADE25}"/>
              </a:ext>
            </a:extLst>
          </p:cNvPr>
          <p:cNvCxnSpPr>
            <a:cxnSpLocks/>
          </p:cNvCxnSpPr>
          <p:nvPr/>
        </p:nvCxnSpPr>
        <p:spPr>
          <a:xfrm>
            <a:off x="2790497" y="2411022"/>
            <a:ext cx="5173593"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91E84D47-CD1B-5963-E158-BE96BF7F4DDB}"/>
              </a:ext>
            </a:extLst>
          </p:cNvPr>
          <p:cNvCxnSpPr>
            <a:cxnSpLocks/>
          </p:cNvCxnSpPr>
          <p:nvPr/>
        </p:nvCxnSpPr>
        <p:spPr>
          <a:xfrm>
            <a:off x="2695404" y="5226248"/>
            <a:ext cx="2481943"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F04FB4C5-16CC-B9CB-7A43-5E49F00FCA2A}"/>
              </a:ext>
            </a:extLst>
          </p:cNvPr>
          <p:cNvCxnSpPr>
            <a:cxnSpLocks/>
          </p:cNvCxnSpPr>
          <p:nvPr/>
        </p:nvCxnSpPr>
        <p:spPr>
          <a:xfrm>
            <a:off x="2695404" y="4758342"/>
            <a:ext cx="2917371"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08A5EA98-BFB9-50BF-2147-A9545C4410E7}"/>
              </a:ext>
            </a:extLst>
          </p:cNvPr>
          <p:cNvCxnSpPr>
            <a:cxnSpLocks/>
          </p:cNvCxnSpPr>
          <p:nvPr/>
        </p:nvCxnSpPr>
        <p:spPr>
          <a:xfrm>
            <a:off x="2695404" y="4290436"/>
            <a:ext cx="3405051"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210410F7-847D-80AF-44D8-24562DF8DF6D}"/>
              </a:ext>
            </a:extLst>
          </p:cNvPr>
          <p:cNvCxnSpPr>
            <a:cxnSpLocks/>
          </p:cNvCxnSpPr>
          <p:nvPr/>
        </p:nvCxnSpPr>
        <p:spPr>
          <a:xfrm>
            <a:off x="2312276" y="3822530"/>
            <a:ext cx="4249734"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E6D8204-BD77-B802-1A5E-798A5ACA4C94}"/>
              </a:ext>
            </a:extLst>
          </p:cNvPr>
          <p:cNvCxnSpPr>
            <a:cxnSpLocks/>
          </p:cNvCxnSpPr>
          <p:nvPr/>
        </p:nvCxnSpPr>
        <p:spPr>
          <a:xfrm>
            <a:off x="3189890" y="3354624"/>
            <a:ext cx="3833674"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3A51D6D2-61BA-9C84-9266-B8FB25ECDC73}"/>
              </a:ext>
            </a:extLst>
          </p:cNvPr>
          <p:cNvCxnSpPr>
            <a:cxnSpLocks/>
          </p:cNvCxnSpPr>
          <p:nvPr/>
        </p:nvCxnSpPr>
        <p:spPr>
          <a:xfrm>
            <a:off x="3270325" y="2878928"/>
            <a:ext cx="422350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45359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F90A4AD-4942-2162-102F-28AA7F833E8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961" b="91309" l="9961" r="91797">
                        <a14:foregroundMark x1="90332" y1="30078" x2="91797" y2="39551"/>
                        <a14:foregroundMark x1="91797" y1="39551" x2="91309" y2="40918"/>
                        <a14:foregroundMark x1="44141" y1="90234" x2="36621" y2="91309"/>
                        <a14:backgroundMark x1="65430" y1="28223" x2="65430" y2="28223"/>
                      </a14:backgroundRemoval>
                    </a14:imgEffect>
                  </a14:imgLayer>
                </a14:imgProps>
              </a:ext>
            </a:extLst>
          </a:blip>
          <a:stretch>
            <a:fillRect/>
          </a:stretch>
        </p:blipFill>
        <p:spPr>
          <a:xfrm>
            <a:off x="8433096" y="3197420"/>
            <a:ext cx="4172607" cy="4172607"/>
          </a:xfrm>
          <a:prstGeom prst="rect">
            <a:avLst/>
          </a:prstGeom>
        </p:spPr>
      </p:pic>
      <p:sp>
        <p:nvSpPr>
          <p:cNvPr id="2" name="Title 1">
            <a:extLst>
              <a:ext uri="{FF2B5EF4-FFF2-40B4-BE49-F238E27FC236}">
                <a16:creationId xmlns:a16="http://schemas.microsoft.com/office/drawing/2014/main" id="{E9A47B44-97EC-DE3B-516C-59C78480AF29}"/>
              </a:ext>
            </a:extLst>
          </p:cNvPr>
          <p:cNvSpPr>
            <a:spLocks noGrp="1"/>
          </p:cNvSpPr>
          <p:nvPr>
            <p:ph type="title"/>
          </p:nvPr>
        </p:nvSpPr>
        <p:spPr/>
        <p:txBody>
          <a:bodyPr/>
          <a:lstStyle/>
          <a:p>
            <a:r>
              <a:rPr lang="en-US" dirty="0"/>
              <a:t>Conclusion</a:t>
            </a:r>
            <a:endParaRPr lang="en-AE" dirty="0"/>
          </a:p>
        </p:txBody>
      </p:sp>
      <p:sp>
        <p:nvSpPr>
          <p:cNvPr id="3" name="Content Placeholder 2">
            <a:extLst>
              <a:ext uri="{FF2B5EF4-FFF2-40B4-BE49-F238E27FC236}">
                <a16:creationId xmlns:a16="http://schemas.microsoft.com/office/drawing/2014/main" id="{35FDA5C6-26F3-037C-32E6-0B95B21F2416}"/>
              </a:ext>
            </a:extLst>
          </p:cNvPr>
          <p:cNvSpPr>
            <a:spLocks noGrp="1"/>
          </p:cNvSpPr>
          <p:nvPr>
            <p:ph idx="1"/>
          </p:nvPr>
        </p:nvSpPr>
        <p:spPr>
          <a:xfrm>
            <a:off x="1362075" y="1866900"/>
            <a:ext cx="9604902" cy="4448175"/>
          </a:xfrm>
        </p:spPr>
        <p:txBody>
          <a:bodyPr>
            <a:normAutofit/>
          </a:bodyPr>
          <a:lstStyle/>
          <a:p>
            <a:pPr>
              <a:lnSpc>
                <a:spcPct val="200000"/>
              </a:lnSpc>
            </a:pPr>
            <a:r>
              <a:rPr lang="en-US" dirty="0">
                <a:solidFill>
                  <a:schemeClr val="tx2"/>
                </a:solidFill>
              </a:rPr>
              <a:t>Effective Velocity Estimation:</a:t>
            </a:r>
            <a:r>
              <a:rPr lang="en-US" dirty="0"/>
              <a:t> The pipeline successfully tracks and estimates the velocity of the soft robotic link using optical flow combined with Kalman filtering.</a:t>
            </a:r>
          </a:p>
          <a:p>
            <a:pPr>
              <a:lnSpc>
                <a:spcPct val="200000"/>
              </a:lnSpc>
            </a:pPr>
            <a:endParaRPr lang="en-US" dirty="0"/>
          </a:p>
          <a:p>
            <a:pPr>
              <a:lnSpc>
                <a:spcPct val="200000"/>
              </a:lnSpc>
            </a:pPr>
            <a:r>
              <a:rPr lang="en-US" dirty="0">
                <a:solidFill>
                  <a:schemeClr val="tx2"/>
                </a:solidFill>
              </a:rPr>
              <a:t>Link Detection and Tracking: </a:t>
            </a:r>
            <a:r>
              <a:rPr lang="en-US" dirty="0"/>
              <a:t>The system demonstrates strong performance in detecting the link and estimating its velocity when the link is fully visible and the motion is consistent.</a:t>
            </a:r>
          </a:p>
          <a:p>
            <a:endParaRPr lang="en-US" dirty="0"/>
          </a:p>
          <a:p>
            <a:endParaRPr lang="en-US" dirty="0"/>
          </a:p>
          <a:p>
            <a:endParaRPr lang="en-US" dirty="0"/>
          </a:p>
        </p:txBody>
      </p:sp>
    </p:spTree>
    <p:extLst>
      <p:ext uri="{BB962C8B-B14F-4D97-AF65-F5344CB8AC3E}">
        <p14:creationId xmlns:p14="http://schemas.microsoft.com/office/powerpoint/2010/main" val="27332880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667C5-EE99-7FEE-B9DA-40CD26B9A940}"/>
              </a:ext>
            </a:extLst>
          </p:cNvPr>
          <p:cNvSpPr>
            <a:spLocks noGrp="1"/>
          </p:cNvSpPr>
          <p:nvPr>
            <p:ph type="title"/>
          </p:nvPr>
        </p:nvSpPr>
        <p:spPr/>
        <p:txBody>
          <a:bodyPr/>
          <a:lstStyle/>
          <a:p>
            <a:r>
              <a:rPr lang="en-US" dirty="0"/>
              <a:t>Future Work</a:t>
            </a:r>
            <a:endParaRPr lang="en-AE" dirty="0"/>
          </a:p>
        </p:txBody>
      </p:sp>
      <p:sp>
        <p:nvSpPr>
          <p:cNvPr id="3" name="Content Placeholder 2">
            <a:extLst>
              <a:ext uri="{FF2B5EF4-FFF2-40B4-BE49-F238E27FC236}">
                <a16:creationId xmlns:a16="http://schemas.microsoft.com/office/drawing/2014/main" id="{3027E57B-05CA-C0C3-619C-12253443368C}"/>
              </a:ext>
            </a:extLst>
          </p:cNvPr>
          <p:cNvSpPr>
            <a:spLocks noGrp="1"/>
          </p:cNvSpPr>
          <p:nvPr>
            <p:ph idx="1"/>
          </p:nvPr>
        </p:nvSpPr>
        <p:spPr/>
        <p:txBody>
          <a:bodyPr/>
          <a:lstStyle/>
          <a:p>
            <a:pPr>
              <a:lnSpc>
                <a:spcPct val="200000"/>
              </a:lnSpc>
            </a:pPr>
            <a:r>
              <a:rPr lang="en-US" dirty="0">
                <a:solidFill>
                  <a:schemeClr val="tx2"/>
                </a:solidFill>
              </a:rPr>
              <a:t>Improvement: </a:t>
            </a:r>
            <a:r>
              <a:rPr lang="en-US" dirty="0"/>
              <a:t>Incorporating more advanced methods like RAFT optical flow or integrating physics-based simulations could improve accuracy and robustness in handling dynamic deformations and noise.</a:t>
            </a:r>
          </a:p>
          <a:p>
            <a:pPr>
              <a:lnSpc>
                <a:spcPct val="200000"/>
              </a:lnSpc>
            </a:pPr>
            <a:r>
              <a:rPr lang="en-US" dirty="0">
                <a:solidFill>
                  <a:schemeClr val="tx2"/>
                </a:solidFill>
              </a:rPr>
              <a:t>Future Enhancements: </a:t>
            </a:r>
            <a:r>
              <a:rPr lang="en-US" dirty="0"/>
              <a:t>Future work can focus on enhancing detection reliability, improving optical flow techniques, and exploring the use of machine learning for dynamic link modeling and tracking.</a:t>
            </a:r>
          </a:p>
          <a:p>
            <a:pPr>
              <a:lnSpc>
                <a:spcPct val="200000"/>
              </a:lnSpc>
            </a:pPr>
            <a:endParaRPr lang="en-AE" dirty="0"/>
          </a:p>
        </p:txBody>
      </p:sp>
      <p:pic>
        <p:nvPicPr>
          <p:cNvPr id="4" name="Picture 3">
            <a:extLst>
              <a:ext uri="{FF2B5EF4-FFF2-40B4-BE49-F238E27FC236}">
                <a16:creationId xmlns:a16="http://schemas.microsoft.com/office/drawing/2014/main" id="{FAAD7905-51F1-2401-B060-CF1C175611DB}"/>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961" b="89844" l="8887" r="92383">
                        <a14:foregroundMark x1="88574" y1="23828" x2="92480" y2="25488"/>
                        <a14:foregroundMark x1="8984" y1="73730" x2="8887" y2="76367"/>
                        <a14:foregroundMark x1="45215" y1="43750" x2="39941" y2="49316"/>
                        <a14:foregroundMark x1="39941" y1="49316" x2="39453" y2="50098"/>
                        <a14:foregroundMark x1="40234" y1="47461" x2="43945" y2="44336"/>
                        <a14:foregroundMark x1="45117" y1="43750" x2="40625" y2="46680"/>
                        <a14:foregroundMark x1="45020" y1="43750" x2="38477" y2="50000"/>
                        <a14:foregroundMark x1="38477" y1="50000" x2="39258" y2="54980"/>
                        <a14:foregroundMark x1="44141" y1="44531" x2="38574" y2="50098"/>
                        <a14:foregroundMark x1="38574" y1="50098" x2="38477" y2="51270"/>
                        <a14:foregroundMark x1="44824" y1="43848" x2="38770" y2="49316"/>
                        <a14:foregroundMark x1="38770" y1="49316" x2="38965" y2="48828"/>
                        <a14:foregroundMark x1="44043" y1="43945" x2="41309" y2="45703"/>
                        <a14:foregroundMark x1="60840" y1="31738" x2="66406" y2="31738"/>
                        <a14:foregroundMark x1="64258" y1="31250" x2="72949" y2="30957"/>
                        <a14:foregroundMark x1="72949" y1="30957" x2="74316" y2="31055"/>
                        <a14:foregroundMark x1="75098" y1="30762" x2="62793" y2="30762"/>
                        <a14:foregroundMark x1="75879" y1="30273" x2="64355" y2="30664"/>
                        <a14:foregroundMark x1="77734" y1="29688" x2="64063" y2="31348"/>
                        <a14:foregroundMark x1="56934" y1="35059" x2="56152" y2="38574"/>
                        <a14:backgroundMark x1="27051" y1="80566" x2="39355" y2="70898"/>
                        <a14:backgroundMark x1="39355" y1="70898" x2="50098" y2="69238"/>
                        <a14:backgroundMark x1="50098" y1="69238" x2="62695" y2="56055"/>
                        <a14:backgroundMark x1="62695" y1="56055" x2="69531" y2="53418"/>
                        <a14:backgroundMark x1="69531" y1="53418" x2="74121" y2="44531"/>
                        <a14:backgroundMark x1="74121" y1="44531" x2="84766" y2="41797"/>
                        <a14:backgroundMark x1="84766" y1="41797" x2="89063" y2="36035"/>
                        <a14:backgroundMark x1="30859" y1="73145" x2="39648" y2="69629"/>
                        <a14:backgroundMark x1="39648" y1="69629" x2="32617" y2="71484"/>
                        <a14:backgroundMark x1="32617" y1="71484" x2="26563" y2="75879"/>
                        <a14:backgroundMark x1="26563" y1="75879" x2="23145" y2="82129"/>
                        <a14:backgroundMark x1="38867" y1="68750" x2="31152" y2="70313"/>
                        <a14:backgroundMark x1="28809" y1="69824" x2="29883" y2="69727"/>
                        <a14:backgroundMark x1="38477" y1="68457" x2="29883" y2="69141"/>
                        <a14:backgroundMark x1="19043" y1="82813" x2="16406" y2="83105"/>
                      </a14:backgroundRemoval>
                    </a14:imgEffect>
                  </a14:imgLayer>
                </a14:imgProps>
              </a:ext>
            </a:extLst>
          </a:blip>
          <a:stretch>
            <a:fillRect/>
          </a:stretch>
        </p:blipFill>
        <p:spPr>
          <a:xfrm>
            <a:off x="7351987" y="2307021"/>
            <a:ext cx="5749157" cy="5749157"/>
          </a:xfrm>
          <a:prstGeom prst="rect">
            <a:avLst/>
          </a:prstGeom>
        </p:spPr>
      </p:pic>
    </p:spTree>
    <p:extLst>
      <p:ext uri="{BB962C8B-B14F-4D97-AF65-F5344CB8AC3E}">
        <p14:creationId xmlns:p14="http://schemas.microsoft.com/office/powerpoint/2010/main" val="36940980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1020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282C7-030B-F3A4-8499-9FCEA974282B}"/>
              </a:ext>
            </a:extLst>
          </p:cNvPr>
          <p:cNvSpPr>
            <a:spLocks noGrp="1"/>
          </p:cNvSpPr>
          <p:nvPr>
            <p:ph type="title"/>
          </p:nvPr>
        </p:nvSpPr>
        <p:spPr/>
        <p:txBody>
          <a:bodyPr/>
          <a:lstStyle/>
          <a:p>
            <a:r>
              <a:rPr lang="en-US" dirty="0"/>
              <a:t>Introduction</a:t>
            </a:r>
            <a:endParaRPr lang="en-AE" dirty="0"/>
          </a:p>
        </p:txBody>
      </p:sp>
      <p:sp>
        <p:nvSpPr>
          <p:cNvPr id="4" name="AutoShape 2" descr="A flexible blue silicon link in a straight line shape with a slight gentle bend. The link should be smooth, shiny, and soft, emphasizing its silicone-like flexible nature. The color should be a vivid blue, and the background should be plain white to clearly highlight the straight shape and texture of the silicon link.">
            <a:extLst>
              <a:ext uri="{FF2B5EF4-FFF2-40B4-BE49-F238E27FC236}">
                <a16:creationId xmlns:a16="http://schemas.microsoft.com/office/drawing/2014/main" id="{8AACA7DA-47C4-6ECD-5850-2B5F26E26CE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E"/>
          </a:p>
        </p:txBody>
      </p:sp>
      <p:pic>
        <p:nvPicPr>
          <p:cNvPr id="5" name="Picture 4">
            <a:extLst>
              <a:ext uri="{FF2B5EF4-FFF2-40B4-BE49-F238E27FC236}">
                <a16:creationId xmlns:a16="http://schemas.microsoft.com/office/drawing/2014/main" id="{F47F5D6A-3831-0D88-7F60-DBB916619F7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961" b="89844" l="8887" r="92383">
                        <a14:foregroundMark x1="88574" y1="23828" x2="92480" y2="25488"/>
                        <a14:foregroundMark x1="8984" y1="73730" x2="8887" y2="76367"/>
                        <a14:foregroundMark x1="45215" y1="43750" x2="39941" y2="49316"/>
                        <a14:foregroundMark x1="39941" y1="49316" x2="39453" y2="50098"/>
                        <a14:foregroundMark x1="40234" y1="47461" x2="43945" y2="44336"/>
                        <a14:foregroundMark x1="45117" y1="43750" x2="40625" y2="46680"/>
                        <a14:foregroundMark x1="45020" y1="43750" x2="38477" y2="50000"/>
                        <a14:foregroundMark x1="38477" y1="50000" x2="39258" y2="54980"/>
                        <a14:foregroundMark x1="44141" y1="44531" x2="38574" y2="50098"/>
                        <a14:foregroundMark x1="38574" y1="50098" x2="38477" y2="51270"/>
                        <a14:foregroundMark x1="44824" y1="43848" x2="38770" y2="49316"/>
                        <a14:foregroundMark x1="38770" y1="49316" x2="38965" y2="48828"/>
                        <a14:foregroundMark x1="44043" y1="43945" x2="41309" y2="45703"/>
                        <a14:foregroundMark x1="60840" y1="31738" x2="66406" y2="31738"/>
                        <a14:foregroundMark x1="64258" y1="31250" x2="72949" y2="30957"/>
                        <a14:foregroundMark x1="72949" y1="30957" x2="74316" y2="31055"/>
                        <a14:foregroundMark x1="75098" y1="30762" x2="62793" y2="30762"/>
                        <a14:foregroundMark x1="75879" y1="30273" x2="64355" y2="30664"/>
                        <a14:foregroundMark x1="77734" y1="29688" x2="64063" y2="31348"/>
                        <a14:foregroundMark x1="56934" y1="35059" x2="56152" y2="38574"/>
                        <a14:backgroundMark x1="27051" y1="80566" x2="39355" y2="70898"/>
                        <a14:backgroundMark x1="39355" y1="70898" x2="50098" y2="69238"/>
                        <a14:backgroundMark x1="50098" y1="69238" x2="62695" y2="56055"/>
                        <a14:backgroundMark x1="62695" y1="56055" x2="69531" y2="53418"/>
                        <a14:backgroundMark x1="69531" y1="53418" x2="74121" y2="44531"/>
                        <a14:backgroundMark x1="74121" y1="44531" x2="84766" y2="41797"/>
                        <a14:backgroundMark x1="84766" y1="41797" x2="89063" y2="36035"/>
                        <a14:backgroundMark x1="30859" y1="73145" x2="39648" y2="69629"/>
                        <a14:backgroundMark x1="39648" y1="69629" x2="32617" y2="71484"/>
                        <a14:backgroundMark x1="32617" y1="71484" x2="26563" y2="75879"/>
                        <a14:backgroundMark x1="26563" y1="75879" x2="23145" y2="82129"/>
                        <a14:backgroundMark x1="38867" y1="68750" x2="31152" y2="70313"/>
                        <a14:backgroundMark x1="28809" y1="69824" x2="29883" y2="69727"/>
                        <a14:backgroundMark x1="38477" y1="68457" x2="29883" y2="69141"/>
                        <a14:backgroundMark x1="19043" y1="82813" x2="16406" y2="83105"/>
                      </a14:backgroundRemoval>
                    </a14:imgEffect>
                  </a14:imgLayer>
                </a14:imgProps>
              </a:ext>
            </a:extLst>
          </a:blip>
          <a:stretch>
            <a:fillRect/>
          </a:stretch>
        </p:blipFill>
        <p:spPr>
          <a:xfrm>
            <a:off x="7351987" y="2307021"/>
            <a:ext cx="5749157" cy="5749157"/>
          </a:xfrm>
          <a:prstGeom prst="rect">
            <a:avLst/>
          </a:prstGeom>
        </p:spPr>
      </p:pic>
      <p:sp>
        <p:nvSpPr>
          <p:cNvPr id="6" name="Rectangle 3">
            <a:extLst>
              <a:ext uri="{FF2B5EF4-FFF2-40B4-BE49-F238E27FC236}">
                <a16:creationId xmlns:a16="http://schemas.microsoft.com/office/drawing/2014/main" id="{2416D2DB-8FB2-603F-08BE-A4F3EEBE3742}"/>
              </a:ext>
            </a:extLst>
          </p:cNvPr>
          <p:cNvSpPr>
            <a:spLocks noGrp="1" noChangeArrowheads="1"/>
          </p:cNvSpPr>
          <p:nvPr>
            <p:ph idx="1"/>
          </p:nvPr>
        </p:nvSpPr>
        <p:spPr bwMode="auto">
          <a:xfrm>
            <a:off x="1362074" y="1746488"/>
            <a:ext cx="9520555" cy="3365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Problem Statement</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Challenges in accurately tracking and estimating the motion of flexible links from </a:t>
            </a:r>
            <a:r>
              <a:rPr lang="en-US" altLang="en-US" sz="1800" b="0" dirty="0">
                <a:latin typeface="Arial" panose="020B0604020202020204" pitchFamily="34" charset="0"/>
              </a:rPr>
              <a:t>DVS </a:t>
            </a:r>
            <a:r>
              <a:rPr kumimoji="0" lang="en-US" altLang="en-US" sz="1800" b="0" i="0" u="none" strike="noStrike" cap="none" normalizeH="0" baseline="0" dirty="0">
                <a:ln>
                  <a:noFill/>
                </a:ln>
                <a:solidFill>
                  <a:schemeClr val="tx1"/>
                </a:solidFill>
                <a:effectLst/>
                <a:latin typeface="Arial" panose="020B0604020202020204" pitchFamily="34" charset="0"/>
              </a:rPr>
              <a:t>video.</a:t>
            </a:r>
          </a:p>
          <a:p>
            <a:pPr marL="0" marR="0" lvl="0" indent="0" algn="l" defTabSz="914400" rtl="0" eaLnBrk="0" fontAlgn="base" latinLnBrk="0" hangingPunct="0">
              <a:lnSpc>
                <a:spcPct val="15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Goals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Track the motion of a flexible link.</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Estimate velocities at specific points along the link.</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Provide a visual representation of the link and velocities.</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7150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ED307-4226-1B52-C847-F95AFD2C97E6}"/>
              </a:ext>
            </a:extLst>
          </p:cNvPr>
          <p:cNvSpPr>
            <a:spLocks noGrp="1"/>
          </p:cNvSpPr>
          <p:nvPr>
            <p:ph type="title"/>
          </p:nvPr>
        </p:nvSpPr>
        <p:spPr/>
        <p:txBody>
          <a:bodyPr/>
          <a:lstStyle/>
          <a:p>
            <a:r>
              <a:rPr lang="en-US" b="1" dirty="0"/>
              <a:t>Project Overview</a:t>
            </a:r>
            <a:endParaRPr lang="en-AE" dirty="0"/>
          </a:p>
        </p:txBody>
      </p:sp>
      <p:sp>
        <p:nvSpPr>
          <p:cNvPr id="3" name="Content Placeholder 2">
            <a:extLst>
              <a:ext uri="{FF2B5EF4-FFF2-40B4-BE49-F238E27FC236}">
                <a16:creationId xmlns:a16="http://schemas.microsoft.com/office/drawing/2014/main" id="{74FFFB27-C56E-2ABF-12FD-BF4E66D6976B}"/>
              </a:ext>
            </a:extLst>
          </p:cNvPr>
          <p:cNvSpPr>
            <a:spLocks noGrp="1"/>
          </p:cNvSpPr>
          <p:nvPr>
            <p:ph idx="1"/>
          </p:nvPr>
        </p:nvSpPr>
        <p:spPr/>
        <p:txBody>
          <a:bodyPr/>
          <a:lstStyle/>
          <a:p>
            <a:pPr marL="0" indent="0">
              <a:buNone/>
            </a:pPr>
            <a:r>
              <a:rPr lang="en-US" dirty="0"/>
              <a:t>Input: DVS Video of the flexible link in motion.</a:t>
            </a:r>
          </a:p>
          <a:p>
            <a:pPr marL="0" indent="0">
              <a:buNone/>
            </a:pPr>
            <a:endParaRPr lang="en-US" dirty="0"/>
          </a:p>
          <a:p>
            <a:pPr marL="0" indent="0">
              <a:buNone/>
            </a:pPr>
            <a:r>
              <a:rPr lang="en-US" dirty="0"/>
              <a:t>Output:</a:t>
            </a:r>
          </a:p>
          <a:p>
            <a:pPr marL="0" indent="0">
              <a:buNone/>
            </a:pPr>
            <a:r>
              <a:rPr lang="en-US" dirty="0"/>
              <a:t>Visualization of the link</a:t>
            </a:r>
          </a:p>
          <a:p>
            <a:pPr marL="0" indent="0">
              <a:buNone/>
            </a:pPr>
            <a:r>
              <a:rPr lang="en-US" dirty="0"/>
              <a:t>Velocity estimation at key points</a:t>
            </a:r>
          </a:p>
          <a:p>
            <a:pPr marL="0" indent="0">
              <a:buNone/>
            </a:pPr>
            <a:r>
              <a:rPr lang="en-US" dirty="0"/>
              <a:t>Overall motion representation.</a:t>
            </a:r>
          </a:p>
          <a:p>
            <a:pPr marL="0" indent="0">
              <a:buNone/>
            </a:pPr>
            <a:endParaRPr lang="en-US" dirty="0"/>
          </a:p>
          <a:p>
            <a:pPr marL="0" indent="0">
              <a:buNone/>
            </a:pPr>
            <a:r>
              <a:rPr lang="en-US" dirty="0"/>
              <a:t>Methods Used:</a:t>
            </a:r>
          </a:p>
          <a:p>
            <a:pPr marL="0" indent="0">
              <a:buNone/>
            </a:pPr>
            <a:r>
              <a:rPr lang="en-US" dirty="0"/>
              <a:t>Computer Vision (OpenCV).</a:t>
            </a:r>
          </a:p>
          <a:p>
            <a:pPr marL="0" indent="0">
              <a:buNone/>
            </a:pPr>
            <a:r>
              <a:rPr lang="en-US" dirty="0"/>
              <a:t>Kalman Filters.</a:t>
            </a:r>
          </a:p>
          <a:p>
            <a:pPr marL="0" indent="0">
              <a:buNone/>
            </a:pPr>
            <a:r>
              <a:rPr lang="en-US" dirty="0"/>
              <a:t>Optical Flow.</a:t>
            </a:r>
          </a:p>
          <a:p>
            <a:pPr marL="0" indent="0">
              <a:buNone/>
            </a:pPr>
            <a:r>
              <a:rPr lang="en-US" dirty="0"/>
              <a:t>Alpha Shapes for contour representation.</a:t>
            </a:r>
            <a:endParaRPr lang="en-AE" dirty="0"/>
          </a:p>
        </p:txBody>
      </p:sp>
      <p:pic>
        <p:nvPicPr>
          <p:cNvPr id="4" name="Picture 3">
            <a:extLst>
              <a:ext uri="{FF2B5EF4-FFF2-40B4-BE49-F238E27FC236}">
                <a16:creationId xmlns:a16="http://schemas.microsoft.com/office/drawing/2014/main" id="{1B7A0A77-F227-6CBA-6B9D-928222AE4F7B}"/>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29943" y1="82999" x2="29199" y2="82813"/>
                        <a14:foregroundMark x1="35547" y1="83887" x2="35547" y2="83887"/>
                        <a14:foregroundMark x1="34277" y1="83496" x2="36133" y2="83496"/>
                        <a14:foregroundMark x1="34180" y1="83789" x2="35938" y2="83984"/>
                        <a14:backgroundMark x1="34402" y1="86226" x2="36719" y2="87207"/>
                        <a14:backgroundMark x1="29102" y1="83984" x2="32936" y2="85606"/>
                        <a14:backgroundMark x1="34865" y1="85488" x2="37109" y2="85547"/>
                        <a14:backgroundMark x1="35119" y1="85089" x2="36621" y2="85352"/>
                        <a14:backgroundMark x1="32715" y1="84668" x2="33449" y2="84797"/>
                        <a14:backgroundMark x1="35189" y1="84979" x2="40039" y2="85352"/>
                        <a14:backgroundMark x1="35479" y1="84523" x2="38477" y2="85547"/>
                        <a14:backgroundMark x1="35547" y1="85059" x2="46973" y2="86230"/>
                        <a14:backgroundMark x1="57910" y1="85547" x2="57910" y2="85547"/>
                        <a14:backgroundMark x1="58398" y1="85059" x2="56641" y2="85938"/>
                        <a14:backgroundMark x1="58398" y1="84961" x2="55664" y2="85449"/>
                        <a14:backgroundMark x1="58691" y1="85156" x2="58105" y2="84863"/>
                        <a14:backgroundMark x1="36133" y1="84766" x2="41797" y2="85254"/>
                      </a14:backgroundRemoval>
                    </a14:imgEffect>
                  </a14:imgLayer>
                </a14:imgProps>
              </a:ext>
            </a:extLst>
          </a:blip>
          <a:stretch>
            <a:fillRect/>
          </a:stretch>
        </p:blipFill>
        <p:spPr>
          <a:xfrm>
            <a:off x="7401911" y="2083676"/>
            <a:ext cx="5972503" cy="5972503"/>
          </a:xfrm>
          <a:prstGeom prst="rect">
            <a:avLst/>
          </a:prstGeom>
        </p:spPr>
      </p:pic>
    </p:spTree>
    <p:extLst>
      <p:ext uri="{BB962C8B-B14F-4D97-AF65-F5344CB8AC3E}">
        <p14:creationId xmlns:p14="http://schemas.microsoft.com/office/powerpoint/2010/main" val="3170512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D6CA5-2EC3-DCA7-EF2B-C83D704DF85A}"/>
              </a:ext>
            </a:extLst>
          </p:cNvPr>
          <p:cNvSpPr>
            <a:spLocks noGrp="1"/>
          </p:cNvSpPr>
          <p:nvPr>
            <p:ph type="title"/>
          </p:nvPr>
        </p:nvSpPr>
        <p:spPr/>
        <p:txBody>
          <a:bodyPr/>
          <a:lstStyle/>
          <a:p>
            <a:r>
              <a:rPr lang="en-US" dirty="0"/>
              <a:t>Flexible Soft Link</a:t>
            </a:r>
            <a:endParaRPr lang="en-AE" dirty="0"/>
          </a:p>
        </p:txBody>
      </p:sp>
      <p:pic>
        <p:nvPicPr>
          <p:cNvPr id="5" name="Picture 4">
            <a:extLst>
              <a:ext uri="{FF2B5EF4-FFF2-40B4-BE49-F238E27FC236}">
                <a16:creationId xmlns:a16="http://schemas.microsoft.com/office/drawing/2014/main" id="{0AA3861F-8BF6-01FA-8E9E-608461C31A9A}"/>
              </a:ext>
            </a:extLst>
          </p:cNvPr>
          <p:cNvPicPr>
            <a:picLocks noChangeAspect="1"/>
          </p:cNvPicPr>
          <p:nvPr/>
        </p:nvPicPr>
        <p:blipFill>
          <a:blip r:embed="rId5"/>
          <a:srcRect t="17747" b="10529"/>
          <a:stretch/>
        </p:blipFill>
        <p:spPr>
          <a:xfrm rot="16200000" flipH="1">
            <a:off x="1841813" y="1943848"/>
            <a:ext cx="3013564" cy="3842583"/>
          </a:xfrm>
          <a:prstGeom prst="rect">
            <a:avLst/>
          </a:prstGeom>
        </p:spPr>
      </p:pic>
      <p:pic>
        <p:nvPicPr>
          <p:cNvPr id="8" name="video_2024-12-01_11-22-11">
            <a:hlinkClick r:id="" action="ppaction://media"/>
            <a:extLst>
              <a:ext uri="{FF2B5EF4-FFF2-40B4-BE49-F238E27FC236}">
                <a16:creationId xmlns:a16="http://schemas.microsoft.com/office/drawing/2014/main" id="{8EAF882E-8961-ECFD-C5D7-087ABB6A77DC}"/>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r="13624"/>
          <a:stretch/>
        </p:blipFill>
        <p:spPr>
          <a:xfrm>
            <a:off x="6186391" y="2358357"/>
            <a:ext cx="4757202" cy="3013565"/>
          </a:xfrm>
          <a:prstGeom prst="rect">
            <a:avLst/>
          </a:prstGeom>
        </p:spPr>
      </p:pic>
    </p:spTree>
    <p:extLst>
      <p:ext uri="{BB962C8B-B14F-4D97-AF65-F5344CB8AC3E}">
        <p14:creationId xmlns:p14="http://schemas.microsoft.com/office/powerpoint/2010/main" val="3190270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8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27774-8342-1A3E-DDE1-C83BF5529E05}"/>
              </a:ext>
            </a:extLst>
          </p:cNvPr>
          <p:cNvSpPr>
            <a:spLocks noGrp="1"/>
          </p:cNvSpPr>
          <p:nvPr>
            <p:ph type="title"/>
          </p:nvPr>
        </p:nvSpPr>
        <p:spPr/>
        <p:txBody>
          <a:bodyPr/>
          <a:lstStyle/>
          <a:p>
            <a:r>
              <a:rPr lang="en-US" dirty="0"/>
              <a:t>Data Acquisition </a:t>
            </a:r>
            <a:endParaRPr lang="en-AE" dirty="0"/>
          </a:p>
        </p:txBody>
      </p:sp>
      <p:pic>
        <p:nvPicPr>
          <p:cNvPr id="4" name="longf">
            <a:hlinkClick r:id="" action="ppaction://media"/>
            <a:extLst>
              <a:ext uri="{FF2B5EF4-FFF2-40B4-BE49-F238E27FC236}">
                <a16:creationId xmlns:a16="http://schemas.microsoft.com/office/drawing/2014/main" id="{B77F1509-856E-FD54-D3D7-276DFC980E6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rcRect l="12670" r="12761"/>
          <a:stretch/>
        </p:blipFill>
        <p:spPr>
          <a:xfrm>
            <a:off x="1739462" y="2259382"/>
            <a:ext cx="5675587" cy="4281666"/>
          </a:xfrm>
          <a:ln w="28575">
            <a:solidFill>
              <a:schemeClr val="tx2"/>
            </a:solidFill>
          </a:ln>
        </p:spPr>
      </p:pic>
      <p:sp>
        <p:nvSpPr>
          <p:cNvPr id="5" name="TextBox 4">
            <a:extLst>
              <a:ext uri="{FF2B5EF4-FFF2-40B4-BE49-F238E27FC236}">
                <a16:creationId xmlns:a16="http://schemas.microsoft.com/office/drawing/2014/main" id="{CA8DA1AA-0711-C244-EB5E-6FC57F587725}"/>
              </a:ext>
            </a:extLst>
          </p:cNvPr>
          <p:cNvSpPr txBox="1"/>
          <p:nvPr/>
        </p:nvSpPr>
        <p:spPr>
          <a:xfrm>
            <a:off x="1362074" y="1763010"/>
            <a:ext cx="3021724" cy="284693"/>
          </a:xfrm>
          <a:prstGeom prst="rect">
            <a:avLst/>
          </a:prstGeom>
          <a:noFill/>
        </p:spPr>
        <p:txBody>
          <a:bodyPr wrap="square" lIns="0" tIns="0" rIns="0" bIns="0" rtlCol="0">
            <a:spAutoFit/>
          </a:bodyPr>
          <a:lstStyle/>
          <a:p>
            <a:pPr algn="l"/>
            <a:r>
              <a:rPr lang="en-US" sz="1850" b="1" dirty="0"/>
              <a:t>DVS Event Video</a:t>
            </a:r>
            <a:endParaRPr lang="en-AE" sz="1850" b="1" dirty="0"/>
          </a:p>
        </p:txBody>
      </p:sp>
      <p:sp>
        <p:nvSpPr>
          <p:cNvPr id="7" name="TextBox 6">
            <a:extLst>
              <a:ext uri="{FF2B5EF4-FFF2-40B4-BE49-F238E27FC236}">
                <a16:creationId xmlns:a16="http://schemas.microsoft.com/office/drawing/2014/main" id="{AE6B046E-71CB-F2CE-5C81-70CE3F1E858C}"/>
              </a:ext>
            </a:extLst>
          </p:cNvPr>
          <p:cNvSpPr txBox="1"/>
          <p:nvPr/>
        </p:nvSpPr>
        <p:spPr>
          <a:xfrm>
            <a:off x="8203324" y="3321295"/>
            <a:ext cx="3368565" cy="646331"/>
          </a:xfrm>
          <a:prstGeom prst="rect">
            <a:avLst/>
          </a:prstGeom>
          <a:noFill/>
          <a:ln w="28575">
            <a:solidFill>
              <a:schemeClr val="tx2"/>
            </a:solidFill>
          </a:ln>
        </p:spPr>
        <p:txBody>
          <a:bodyPr wrap="square">
            <a:spAutoFit/>
          </a:bodyPr>
          <a:lstStyle/>
          <a:p>
            <a:pPr algn="ctr"/>
            <a:r>
              <a:rPr lang="en-US" dirty="0"/>
              <a:t>Balancing Noise Filtering and Link Detail’s Preservation</a:t>
            </a:r>
            <a:endParaRPr lang="en-AE" dirty="0"/>
          </a:p>
        </p:txBody>
      </p:sp>
      <p:sp>
        <p:nvSpPr>
          <p:cNvPr id="9" name="TextBox 8">
            <a:extLst>
              <a:ext uri="{FF2B5EF4-FFF2-40B4-BE49-F238E27FC236}">
                <a16:creationId xmlns:a16="http://schemas.microsoft.com/office/drawing/2014/main" id="{1A036153-257D-FC19-BE05-11328A6461E2}"/>
              </a:ext>
            </a:extLst>
          </p:cNvPr>
          <p:cNvSpPr txBox="1"/>
          <p:nvPr/>
        </p:nvSpPr>
        <p:spPr>
          <a:xfrm>
            <a:off x="8203323" y="4723381"/>
            <a:ext cx="3368566" cy="646331"/>
          </a:xfrm>
          <a:prstGeom prst="rect">
            <a:avLst/>
          </a:prstGeom>
          <a:noFill/>
          <a:ln w="28575">
            <a:solidFill>
              <a:schemeClr val="tx2"/>
            </a:solidFill>
          </a:ln>
        </p:spPr>
        <p:txBody>
          <a:bodyPr wrap="square">
            <a:spAutoFit/>
          </a:bodyPr>
          <a:lstStyle/>
          <a:p>
            <a:pPr algn="ctr"/>
            <a:r>
              <a:rPr lang="en-US" dirty="0"/>
              <a:t>Missing or Incomplete Shape Detection</a:t>
            </a:r>
            <a:endParaRPr lang="en-AE" dirty="0"/>
          </a:p>
        </p:txBody>
      </p:sp>
      <p:cxnSp>
        <p:nvCxnSpPr>
          <p:cNvPr id="11" name="Connector: Elbow 10">
            <a:extLst>
              <a:ext uri="{FF2B5EF4-FFF2-40B4-BE49-F238E27FC236}">
                <a16:creationId xmlns:a16="http://schemas.microsoft.com/office/drawing/2014/main" id="{27C271BC-65D8-EAE1-3F71-8A9DEE4228FA}"/>
              </a:ext>
            </a:extLst>
          </p:cNvPr>
          <p:cNvCxnSpPr>
            <a:stCxn id="4" idx="3"/>
            <a:endCxn id="7" idx="1"/>
          </p:cNvCxnSpPr>
          <p:nvPr/>
        </p:nvCxnSpPr>
        <p:spPr>
          <a:xfrm flipV="1">
            <a:off x="7415049" y="3644461"/>
            <a:ext cx="788275" cy="755754"/>
          </a:xfrm>
          <a:prstGeom prst="bentConnector3">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E12D61FA-D972-99F1-9662-A8135F8F0C34}"/>
              </a:ext>
            </a:extLst>
          </p:cNvPr>
          <p:cNvCxnSpPr>
            <a:stCxn id="4" idx="3"/>
            <a:endCxn id="9" idx="1"/>
          </p:cNvCxnSpPr>
          <p:nvPr/>
        </p:nvCxnSpPr>
        <p:spPr>
          <a:xfrm>
            <a:off x="7415049" y="4400215"/>
            <a:ext cx="788274" cy="646332"/>
          </a:xfrm>
          <a:prstGeom prst="bentConnector3">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68DC263-B88A-3C21-C1E8-3BFEAF8A926D}"/>
              </a:ext>
            </a:extLst>
          </p:cNvPr>
          <p:cNvSpPr txBox="1"/>
          <p:nvPr/>
        </p:nvSpPr>
        <p:spPr>
          <a:xfrm>
            <a:off x="8805040" y="2631270"/>
            <a:ext cx="2165131" cy="307777"/>
          </a:xfrm>
          <a:prstGeom prst="rect">
            <a:avLst/>
          </a:prstGeom>
          <a:noFill/>
        </p:spPr>
        <p:txBody>
          <a:bodyPr wrap="square" lIns="0" tIns="0" rIns="0" bIns="0" rtlCol="0">
            <a:spAutoFit/>
          </a:bodyPr>
          <a:lstStyle/>
          <a:p>
            <a:pPr algn="ctr"/>
            <a:r>
              <a:rPr lang="en-US" sz="2000" b="1" dirty="0"/>
              <a:t>Challenges</a:t>
            </a:r>
            <a:endParaRPr lang="en-AE" sz="2000" b="1" dirty="0"/>
          </a:p>
        </p:txBody>
      </p:sp>
    </p:spTree>
    <p:extLst>
      <p:ext uri="{BB962C8B-B14F-4D97-AF65-F5344CB8AC3E}">
        <p14:creationId xmlns:p14="http://schemas.microsoft.com/office/powerpoint/2010/main" val="2945020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1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F0080-67B2-58FC-CDC9-9842D17AD9DC}"/>
              </a:ext>
            </a:extLst>
          </p:cNvPr>
          <p:cNvSpPr>
            <a:spLocks noGrp="1"/>
          </p:cNvSpPr>
          <p:nvPr>
            <p:ph type="title"/>
          </p:nvPr>
        </p:nvSpPr>
        <p:spPr/>
        <p:txBody>
          <a:bodyPr/>
          <a:lstStyle/>
          <a:p>
            <a:r>
              <a:rPr lang="en-US" dirty="0"/>
              <a:t>Pipeline Overview</a:t>
            </a:r>
            <a:endParaRPr lang="en-AE" dirty="0"/>
          </a:p>
        </p:txBody>
      </p:sp>
      <p:sp>
        <p:nvSpPr>
          <p:cNvPr id="4" name="AutoShape 2" descr="A flexible blue silicon link in a straight line shape with a slight gentle bend. The link should be smooth, shiny, and soft, emphasizing its silicone-like flexible nature. The color should be vivid blue, and the background should be pure white with no shadows to clearly highlight the shape and texture of the silicon link. Generate a slightly different version, maintaining the overall form but with slight variations in the bend and angle to add uniqueness.">
            <a:extLst>
              <a:ext uri="{FF2B5EF4-FFF2-40B4-BE49-F238E27FC236}">
                <a16:creationId xmlns:a16="http://schemas.microsoft.com/office/drawing/2014/main" id="{EB41851F-CB4A-F71D-086B-FD15B6A8F959}"/>
              </a:ext>
            </a:extLst>
          </p:cNvPr>
          <p:cNvSpPr>
            <a:spLocks noChangeAspect="1" noChangeArrowheads="1"/>
          </p:cNvSpPr>
          <p:nvPr/>
        </p:nvSpPr>
        <p:spPr bwMode="auto">
          <a:xfrm>
            <a:off x="5992009" y="369614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E"/>
          </a:p>
        </p:txBody>
      </p:sp>
      <p:sp>
        <p:nvSpPr>
          <p:cNvPr id="7" name="Arrow: Pentagon 6">
            <a:extLst>
              <a:ext uri="{FF2B5EF4-FFF2-40B4-BE49-F238E27FC236}">
                <a16:creationId xmlns:a16="http://schemas.microsoft.com/office/drawing/2014/main" id="{6D8C0F69-E4E9-DCD6-B039-8645BB751196}"/>
              </a:ext>
            </a:extLst>
          </p:cNvPr>
          <p:cNvSpPr/>
          <p:nvPr/>
        </p:nvSpPr>
        <p:spPr>
          <a:xfrm>
            <a:off x="952649" y="2777019"/>
            <a:ext cx="2539117" cy="2401993"/>
          </a:xfrm>
          <a:prstGeom prst="homePlate">
            <a:avLst>
              <a:gd name="adj" fmla="val 37611"/>
            </a:avLst>
          </a:prstGeom>
          <a:solidFill>
            <a:srgbClr val="0000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45C7DF51-EC19-4855-1CFC-A29F6CDEEA46}"/>
              </a:ext>
            </a:extLst>
          </p:cNvPr>
          <p:cNvSpPr/>
          <p:nvPr/>
        </p:nvSpPr>
        <p:spPr>
          <a:xfrm>
            <a:off x="3009423" y="2777019"/>
            <a:ext cx="2539115" cy="2401993"/>
          </a:xfrm>
          <a:custGeom>
            <a:avLst/>
            <a:gdLst>
              <a:gd name="connsiteX0" fmla="*/ 0 w 2539115"/>
              <a:gd name="connsiteY0" fmla="*/ 0 h 2401993"/>
              <a:gd name="connsiteX1" fmla="*/ 1635701 w 2539115"/>
              <a:gd name="connsiteY1" fmla="*/ 0 h 2401993"/>
              <a:gd name="connsiteX2" fmla="*/ 2539115 w 2539115"/>
              <a:gd name="connsiteY2" fmla="*/ 1200997 h 2401993"/>
              <a:gd name="connsiteX3" fmla="*/ 1635701 w 2539115"/>
              <a:gd name="connsiteY3" fmla="*/ 2401993 h 2401993"/>
              <a:gd name="connsiteX4" fmla="*/ 0 w 2539115"/>
              <a:gd name="connsiteY4" fmla="*/ 2401993 h 2401993"/>
              <a:gd name="connsiteX5" fmla="*/ 0 w 2539115"/>
              <a:gd name="connsiteY5" fmla="*/ 2400486 h 2401993"/>
              <a:gd name="connsiteX6" fmla="*/ 902280 w 2539115"/>
              <a:gd name="connsiteY6" fmla="*/ 1200997 h 2401993"/>
              <a:gd name="connsiteX7" fmla="*/ 0 w 2539115"/>
              <a:gd name="connsiteY7" fmla="*/ 1508 h 2401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9115" h="2401993">
                <a:moveTo>
                  <a:pt x="0" y="0"/>
                </a:moveTo>
                <a:lnTo>
                  <a:pt x="1635701" y="0"/>
                </a:lnTo>
                <a:lnTo>
                  <a:pt x="2539115" y="1200997"/>
                </a:lnTo>
                <a:lnTo>
                  <a:pt x="1635701" y="2401993"/>
                </a:lnTo>
                <a:lnTo>
                  <a:pt x="0" y="2401993"/>
                </a:lnTo>
                <a:lnTo>
                  <a:pt x="0" y="2400486"/>
                </a:lnTo>
                <a:lnTo>
                  <a:pt x="902280" y="1200997"/>
                </a:lnTo>
                <a:lnTo>
                  <a:pt x="0" y="1508"/>
                </a:lnTo>
                <a:close/>
              </a:path>
            </a:pathLst>
          </a:custGeom>
          <a:solidFill>
            <a:schemeClr val="tx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380BC148-F887-401A-4B12-F05FB75206B3}"/>
              </a:ext>
            </a:extLst>
          </p:cNvPr>
          <p:cNvSpPr/>
          <p:nvPr/>
        </p:nvSpPr>
        <p:spPr>
          <a:xfrm>
            <a:off x="5066198" y="2777019"/>
            <a:ext cx="2539115" cy="2401993"/>
          </a:xfrm>
          <a:custGeom>
            <a:avLst/>
            <a:gdLst>
              <a:gd name="connsiteX0" fmla="*/ 0 w 2539115"/>
              <a:gd name="connsiteY0" fmla="*/ 0 h 2401993"/>
              <a:gd name="connsiteX1" fmla="*/ 1635701 w 2539115"/>
              <a:gd name="connsiteY1" fmla="*/ 0 h 2401993"/>
              <a:gd name="connsiteX2" fmla="*/ 2539115 w 2539115"/>
              <a:gd name="connsiteY2" fmla="*/ 1200997 h 2401993"/>
              <a:gd name="connsiteX3" fmla="*/ 1635701 w 2539115"/>
              <a:gd name="connsiteY3" fmla="*/ 2401993 h 2401993"/>
              <a:gd name="connsiteX4" fmla="*/ 0 w 2539115"/>
              <a:gd name="connsiteY4" fmla="*/ 2401993 h 2401993"/>
              <a:gd name="connsiteX5" fmla="*/ 0 w 2539115"/>
              <a:gd name="connsiteY5" fmla="*/ 2400486 h 2401993"/>
              <a:gd name="connsiteX6" fmla="*/ 902280 w 2539115"/>
              <a:gd name="connsiteY6" fmla="*/ 1200997 h 2401993"/>
              <a:gd name="connsiteX7" fmla="*/ 0 w 2539115"/>
              <a:gd name="connsiteY7" fmla="*/ 1508 h 2401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9115" h="2401993">
                <a:moveTo>
                  <a:pt x="0" y="0"/>
                </a:moveTo>
                <a:lnTo>
                  <a:pt x="1635701" y="0"/>
                </a:lnTo>
                <a:lnTo>
                  <a:pt x="2539115" y="1200997"/>
                </a:lnTo>
                <a:lnTo>
                  <a:pt x="1635701" y="2401993"/>
                </a:lnTo>
                <a:lnTo>
                  <a:pt x="0" y="2401993"/>
                </a:lnTo>
                <a:lnTo>
                  <a:pt x="0" y="2400486"/>
                </a:lnTo>
                <a:lnTo>
                  <a:pt x="902280" y="1200997"/>
                </a:lnTo>
                <a:lnTo>
                  <a:pt x="0" y="1508"/>
                </a:lnTo>
                <a:close/>
              </a:path>
            </a:pathLst>
          </a:custGeom>
          <a:solidFill>
            <a:schemeClr val="tx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FA9B5524-9CB1-CF62-47A3-2819C1BEB5EE}"/>
              </a:ext>
            </a:extLst>
          </p:cNvPr>
          <p:cNvSpPr/>
          <p:nvPr/>
        </p:nvSpPr>
        <p:spPr>
          <a:xfrm>
            <a:off x="7122973" y="2777019"/>
            <a:ext cx="2539115" cy="2401993"/>
          </a:xfrm>
          <a:custGeom>
            <a:avLst/>
            <a:gdLst>
              <a:gd name="connsiteX0" fmla="*/ 0 w 2539115"/>
              <a:gd name="connsiteY0" fmla="*/ 0 h 2401993"/>
              <a:gd name="connsiteX1" fmla="*/ 1635701 w 2539115"/>
              <a:gd name="connsiteY1" fmla="*/ 0 h 2401993"/>
              <a:gd name="connsiteX2" fmla="*/ 2539115 w 2539115"/>
              <a:gd name="connsiteY2" fmla="*/ 1200997 h 2401993"/>
              <a:gd name="connsiteX3" fmla="*/ 1635701 w 2539115"/>
              <a:gd name="connsiteY3" fmla="*/ 2401993 h 2401993"/>
              <a:gd name="connsiteX4" fmla="*/ 0 w 2539115"/>
              <a:gd name="connsiteY4" fmla="*/ 2401993 h 2401993"/>
              <a:gd name="connsiteX5" fmla="*/ 0 w 2539115"/>
              <a:gd name="connsiteY5" fmla="*/ 2400486 h 2401993"/>
              <a:gd name="connsiteX6" fmla="*/ 902280 w 2539115"/>
              <a:gd name="connsiteY6" fmla="*/ 1200997 h 2401993"/>
              <a:gd name="connsiteX7" fmla="*/ 0 w 2539115"/>
              <a:gd name="connsiteY7" fmla="*/ 1508 h 2401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9115" h="2401993">
                <a:moveTo>
                  <a:pt x="0" y="0"/>
                </a:moveTo>
                <a:lnTo>
                  <a:pt x="1635701" y="0"/>
                </a:lnTo>
                <a:lnTo>
                  <a:pt x="2539115" y="1200997"/>
                </a:lnTo>
                <a:lnTo>
                  <a:pt x="1635701" y="2401993"/>
                </a:lnTo>
                <a:lnTo>
                  <a:pt x="0" y="2401993"/>
                </a:lnTo>
                <a:lnTo>
                  <a:pt x="0" y="2400486"/>
                </a:lnTo>
                <a:lnTo>
                  <a:pt x="902280" y="1200997"/>
                </a:lnTo>
                <a:lnTo>
                  <a:pt x="0" y="1508"/>
                </a:lnTo>
                <a:close/>
              </a:path>
            </a:pathLst>
          </a:custGeom>
          <a:solidFill>
            <a:schemeClr val="tx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E083C742-F343-678F-C5B7-5DDABD648FB4}"/>
              </a:ext>
            </a:extLst>
          </p:cNvPr>
          <p:cNvSpPr/>
          <p:nvPr/>
        </p:nvSpPr>
        <p:spPr>
          <a:xfrm>
            <a:off x="9179747" y="2777019"/>
            <a:ext cx="2539115" cy="2401993"/>
          </a:xfrm>
          <a:custGeom>
            <a:avLst/>
            <a:gdLst>
              <a:gd name="connsiteX0" fmla="*/ 0 w 2539115"/>
              <a:gd name="connsiteY0" fmla="*/ 0 h 2401993"/>
              <a:gd name="connsiteX1" fmla="*/ 1635701 w 2539115"/>
              <a:gd name="connsiteY1" fmla="*/ 0 h 2401993"/>
              <a:gd name="connsiteX2" fmla="*/ 2539115 w 2539115"/>
              <a:gd name="connsiteY2" fmla="*/ 1200997 h 2401993"/>
              <a:gd name="connsiteX3" fmla="*/ 1635701 w 2539115"/>
              <a:gd name="connsiteY3" fmla="*/ 2401993 h 2401993"/>
              <a:gd name="connsiteX4" fmla="*/ 0 w 2539115"/>
              <a:gd name="connsiteY4" fmla="*/ 2401993 h 2401993"/>
              <a:gd name="connsiteX5" fmla="*/ 0 w 2539115"/>
              <a:gd name="connsiteY5" fmla="*/ 2400486 h 2401993"/>
              <a:gd name="connsiteX6" fmla="*/ 902280 w 2539115"/>
              <a:gd name="connsiteY6" fmla="*/ 1200997 h 2401993"/>
              <a:gd name="connsiteX7" fmla="*/ 0 w 2539115"/>
              <a:gd name="connsiteY7" fmla="*/ 1508 h 2401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9115" h="2401993">
                <a:moveTo>
                  <a:pt x="0" y="0"/>
                </a:moveTo>
                <a:lnTo>
                  <a:pt x="1635701" y="0"/>
                </a:lnTo>
                <a:lnTo>
                  <a:pt x="2539115" y="1200997"/>
                </a:lnTo>
                <a:lnTo>
                  <a:pt x="1635701" y="2401993"/>
                </a:lnTo>
                <a:lnTo>
                  <a:pt x="0" y="2401993"/>
                </a:lnTo>
                <a:lnTo>
                  <a:pt x="0" y="2400486"/>
                </a:lnTo>
                <a:lnTo>
                  <a:pt x="902280" y="1200997"/>
                </a:lnTo>
                <a:lnTo>
                  <a:pt x="0" y="1508"/>
                </a:lnTo>
                <a:close/>
              </a:path>
            </a:pathLst>
          </a:custGeom>
          <a:solidFill>
            <a:schemeClr val="tx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93147C15-9D4C-683F-8350-458221694599}"/>
              </a:ext>
            </a:extLst>
          </p:cNvPr>
          <p:cNvSpPr/>
          <p:nvPr/>
        </p:nvSpPr>
        <p:spPr>
          <a:xfrm>
            <a:off x="2699151" y="2360459"/>
            <a:ext cx="1949046" cy="416560"/>
          </a:xfrm>
          <a:custGeom>
            <a:avLst/>
            <a:gdLst>
              <a:gd name="connsiteX0" fmla="*/ 0 w 1949046"/>
              <a:gd name="connsiteY0" fmla="*/ 0 h 416560"/>
              <a:gd name="connsiteX1" fmla="*/ 1635702 w 1949046"/>
              <a:gd name="connsiteY1" fmla="*/ 0 h 416560"/>
              <a:gd name="connsiteX2" fmla="*/ 1949046 w 1949046"/>
              <a:gd name="connsiteY2" fmla="*/ 416560 h 416560"/>
              <a:gd name="connsiteX3" fmla="*/ 312211 w 1949046"/>
              <a:gd name="connsiteY3" fmla="*/ 416560 h 416560"/>
              <a:gd name="connsiteX4" fmla="*/ 0 w 1949046"/>
              <a:gd name="connsiteY4" fmla="*/ 1508 h 416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9046" h="416560">
                <a:moveTo>
                  <a:pt x="0" y="0"/>
                </a:moveTo>
                <a:lnTo>
                  <a:pt x="1635702" y="0"/>
                </a:lnTo>
                <a:lnTo>
                  <a:pt x="1949046" y="416560"/>
                </a:lnTo>
                <a:lnTo>
                  <a:pt x="312211" y="416560"/>
                </a:lnTo>
                <a:lnTo>
                  <a:pt x="0" y="1508"/>
                </a:lnTo>
                <a:close/>
              </a:path>
            </a:pathLst>
          </a:custGeom>
          <a:solidFill>
            <a:srgbClr val="000099"/>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sz="2400" b="1" dirty="0">
                <a:solidFill>
                  <a:schemeClr val="bg1"/>
                </a:solidFill>
              </a:rPr>
              <a:t>02</a:t>
            </a:r>
          </a:p>
        </p:txBody>
      </p:sp>
      <p:sp>
        <p:nvSpPr>
          <p:cNvPr id="13" name="Freeform: Shape 12">
            <a:extLst>
              <a:ext uri="{FF2B5EF4-FFF2-40B4-BE49-F238E27FC236}">
                <a16:creationId xmlns:a16="http://schemas.microsoft.com/office/drawing/2014/main" id="{117FCC61-AF7E-BCC5-BFFD-B4D7ACCD718C}"/>
              </a:ext>
            </a:extLst>
          </p:cNvPr>
          <p:cNvSpPr/>
          <p:nvPr/>
        </p:nvSpPr>
        <p:spPr>
          <a:xfrm>
            <a:off x="4754569" y="2360459"/>
            <a:ext cx="1949046" cy="416560"/>
          </a:xfrm>
          <a:custGeom>
            <a:avLst/>
            <a:gdLst>
              <a:gd name="connsiteX0" fmla="*/ 0 w 1949046"/>
              <a:gd name="connsiteY0" fmla="*/ 0 h 416560"/>
              <a:gd name="connsiteX1" fmla="*/ 1635702 w 1949046"/>
              <a:gd name="connsiteY1" fmla="*/ 0 h 416560"/>
              <a:gd name="connsiteX2" fmla="*/ 1949046 w 1949046"/>
              <a:gd name="connsiteY2" fmla="*/ 416560 h 416560"/>
              <a:gd name="connsiteX3" fmla="*/ 312211 w 1949046"/>
              <a:gd name="connsiteY3" fmla="*/ 416560 h 416560"/>
              <a:gd name="connsiteX4" fmla="*/ 0 w 1949046"/>
              <a:gd name="connsiteY4" fmla="*/ 1508 h 416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9046" h="416560">
                <a:moveTo>
                  <a:pt x="0" y="0"/>
                </a:moveTo>
                <a:lnTo>
                  <a:pt x="1635702" y="0"/>
                </a:lnTo>
                <a:lnTo>
                  <a:pt x="1949046" y="416560"/>
                </a:lnTo>
                <a:lnTo>
                  <a:pt x="312211" y="416560"/>
                </a:lnTo>
                <a:lnTo>
                  <a:pt x="0" y="1508"/>
                </a:lnTo>
                <a:close/>
              </a:path>
            </a:pathLst>
          </a:custGeom>
          <a:solidFill>
            <a:srgbClr val="004EE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sz="2400" b="1" dirty="0">
                <a:solidFill>
                  <a:schemeClr val="bg1"/>
                </a:solidFill>
              </a:rPr>
              <a:t>03</a:t>
            </a:r>
          </a:p>
        </p:txBody>
      </p:sp>
      <p:sp>
        <p:nvSpPr>
          <p:cNvPr id="14" name="Freeform: Shape 13">
            <a:extLst>
              <a:ext uri="{FF2B5EF4-FFF2-40B4-BE49-F238E27FC236}">
                <a16:creationId xmlns:a16="http://schemas.microsoft.com/office/drawing/2014/main" id="{A25B8BC1-F905-1D9D-CAAE-1781F53963ED}"/>
              </a:ext>
            </a:extLst>
          </p:cNvPr>
          <p:cNvSpPr/>
          <p:nvPr/>
        </p:nvSpPr>
        <p:spPr>
          <a:xfrm>
            <a:off x="6809987" y="2360459"/>
            <a:ext cx="1949046" cy="416560"/>
          </a:xfrm>
          <a:custGeom>
            <a:avLst/>
            <a:gdLst>
              <a:gd name="connsiteX0" fmla="*/ 0 w 1949046"/>
              <a:gd name="connsiteY0" fmla="*/ 0 h 416560"/>
              <a:gd name="connsiteX1" fmla="*/ 1635702 w 1949046"/>
              <a:gd name="connsiteY1" fmla="*/ 0 h 416560"/>
              <a:gd name="connsiteX2" fmla="*/ 1949046 w 1949046"/>
              <a:gd name="connsiteY2" fmla="*/ 416560 h 416560"/>
              <a:gd name="connsiteX3" fmla="*/ 312211 w 1949046"/>
              <a:gd name="connsiteY3" fmla="*/ 416560 h 416560"/>
              <a:gd name="connsiteX4" fmla="*/ 0 w 1949046"/>
              <a:gd name="connsiteY4" fmla="*/ 1508 h 416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9046" h="416560">
                <a:moveTo>
                  <a:pt x="0" y="0"/>
                </a:moveTo>
                <a:lnTo>
                  <a:pt x="1635702" y="0"/>
                </a:lnTo>
                <a:lnTo>
                  <a:pt x="1949046" y="416560"/>
                </a:lnTo>
                <a:lnTo>
                  <a:pt x="312211" y="416560"/>
                </a:lnTo>
                <a:lnTo>
                  <a:pt x="0" y="1508"/>
                </a:lnTo>
                <a:close/>
              </a:path>
            </a:pathLst>
          </a:custGeom>
          <a:solidFill>
            <a:schemeClr val="tx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sz="2400" b="1" dirty="0">
                <a:solidFill>
                  <a:schemeClr val="bg1"/>
                </a:solidFill>
              </a:rPr>
              <a:t>04</a:t>
            </a:r>
          </a:p>
        </p:txBody>
      </p:sp>
      <p:sp>
        <p:nvSpPr>
          <p:cNvPr id="15" name="Freeform: Shape 14">
            <a:extLst>
              <a:ext uri="{FF2B5EF4-FFF2-40B4-BE49-F238E27FC236}">
                <a16:creationId xmlns:a16="http://schemas.microsoft.com/office/drawing/2014/main" id="{5799236A-AE16-8741-2F02-2A7469315D58}"/>
              </a:ext>
            </a:extLst>
          </p:cNvPr>
          <p:cNvSpPr/>
          <p:nvPr/>
        </p:nvSpPr>
        <p:spPr>
          <a:xfrm>
            <a:off x="8865405" y="2360459"/>
            <a:ext cx="1949046" cy="416560"/>
          </a:xfrm>
          <a:custGeom>
            <a:avLst/>
            <a:gdLst>
              <a:gd name="connsiteX0" fmla="*/ 0 w 1949046"/>
              <a:gd name="connsiteY0" fmla="*/ 0 h 416560"/>
              <a:gd name="connsiteX1" fmla="*/ 1635702 w 1949046"/>
              <a:gd name="connsiteY1" fmla="*/ 0 h 416560"/>
              <a:gd name="connsiteX2" fmla="*/ 1949046 w 1949046"/>
              <a:gd name="connsiteY2" fmla="*/ 416560 h 416560"/>
              <a:gd name="connsiteX3" fmla="*/ 312211 w 1949046"/>
              <a:gd name="connsiteY3" fmla="*/ 416560 h 416560"/>
              <a:gd name="connsiteX4" fmla="*/ 0 w 1949046"/>
              <a:gd name="connsiteY4" fmla="*/ 1508 h 416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9046" h="416560">
                <a:moveTo>
                  <a:pt x="0" y="0"/>
                </a:moveTo>
                <a:lnTo>
                  <a:pt x="1635702" y="0"/>
                </a:lnTo>
                <a:lnTo>
                  <a:pt x="1949046" y="416560"/>
                </a:lnTo>
                <a:lnTo>
                  <a:pt x="312211" y="416560"/>
                </a:lnTo>
                <a:lnTo>
                  <a:pt x="0" y="1508"/>
                </a:lnTo>
                <a:close/>
              </a:path>
            </a:pathLst>
          </a:custGeom>
          <a:solidFill>
            <a:schemeClr val="tx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sz="2400" b="1" dirty="0">
                <a:solidFill>
                  <a:schemeClr val="bg1"/>
                </a:solidFill>
              </a:rPr>
              <a:t>05</a:t>
            </a:r>
          </a:p>
        </p:txBody>
      </p:sp>
      <p:sp>
        <p:nvSpPr>
          <p:cNvPr id="16" name="Freeform: Shape 15">
            <a:extLst>
              <a:ext uri="{FF2B5EF4-FFF2-40B4-BE49-F238E27FC236}">
                <a16:creationId xmlns:a16="http://schemas.microsoft.com/office/drawing/2014/main" id="{A9CE55E3-68B6-EB59-1BF3-EBB54219E055}"/>
              </a:ext>
            </a:extLst>
          </p:cNvPr>
          <p:cNvSpPr/>
          <p:nvPr/>
        </p:nvSpPr>
        <p:spPr>
          <a:xfrm>
            <a:off x="952650" y="2360459"/>
            <a:ext cx="1632395" cy="416560"/>
          </a:xfrm>
          <a:custGeom>
            <a:avLst/>
            <a:gdLst>
              <a:gd name="connsiteX0" fmla="*/ 0 w 1632395"/>
              <a:gd name="connsiteY0" fmla="*/ 0 h 416560"/>
              <a:gd name="connsiteX1" fmla="*/ 1319050 w 1632395"/>
              <a:gd name="connsiteY1" fmla="*/ 0 h 416560"/>
              <a:gd name="connsiteX2" fmla="*/ 1632395 w 1632395"/>
              <a:gd name="connsiteY2" fmla="*/ 416560 h 416560"/>
              <a:gd name="connsiteX3" fmla="*/ 0 w 1632395"/>
              <a:gd name="connsiteY3" fmla="*/ 416560 h 416560"/>
            </a:gdLst>
            <a:ahLst/>
            <a:cxnLst>
              <a:cxn ang="0">
                <a:pos x="connsiteX0" y="connsiteY0"/>
              </a:cxn>
              <a:cxn ang="0">
                <a:pos x="connsiteX1" y="connsiteY1"/>
              </a:cxn>
              <a:cxn ang="0">
                <a:pos x="connsiteX2" y="connsiteY2"/>
              </a:cxn>
              <a:cxn ang="0">
                <a:pos x="connsiteX3" y="connsiteY3"/>
              </a:cxn>
            </a:cxnLst>
            <a:rect l="l" t="t" r="r" b="b"/>
            <a:pathLst>
              <a:path w="1632395" h="416560">
                <a:moveTo>
                  <a:pt x="0" y="0"/>
                </a:moveTo>
                <a:lnTo>
                  <a:pt x="1319050" y="0"/>
                </a:lnTo>
                <a:lnTo>
                  <a:pt x="1632395" y="416560"/>
                </a:lnTo>
                <a:lnTo>
                  <a:pt x="0" y="416560"/>
                </a:lnTo>
                <a:close/>
              </a:path>
            </a:pathLst>
          </a:custGeom>
          <a:solidFill>
            <a:schemeClr val="tx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sz="2400" b="1" dirty="0">
                <a:solidFill>
                  <a:schemeClr val="bg1"/>
                </a:solidFill>
              </a:rPr>
              <a:t>01</a:t>
            </a:r>
          </a:p>
        </p:txBody>
      </p:sp>
      <p:sp>
        <p:nvSpPr>
          <p:cNvPr id="18" name="TextBox 17">
            <a:extLst>
              <a:ext uri="{FF2B5EF4-FFF2-40B4-BE49-F238E27FC236}">
                <a16:creationId xmlns:a16="http://schemas.microsoft.com/office/drawing/2014/main" id="{9A24415A-F144-3A8B-0640-4A6D45200F1B}"/>
              </a:ext>
            </a:extLst>
          </p:cNvPr>
          <p:cNvSpPr txBox="1"/>
          <p:nvPr/>
        </p:nvSpPr>
        <p:spPr>
          <a:xfrm>
            <a:off x="3009423" y="5254409"/>
            <a:ext cx="1638774" cy="707886"/>
          </a:xfrm>
          <a:prstGeom prst="rect">
            <a:avLst/>
          </a:prstGeom>
          <a:noFill/>
        </p:spPr>
        <p:txBody>
          <a:bodyPr wrap="square" lIns="0" rIns="0" rtlCol="0" anchor="b">
            <a:spAutoFit/>
          </a:bodyPr>
          <a:lstStyle/>
          <a:p>
            <a:pPr algn="ctr"/>
            <a:r>
              <a:rPr lang="en-US" sz="2000" b="1" noProof="1"/>
              <a:t>Motion Tracking</a:t>
            </a:r>
          </a:p>
        </p:txBody>
      </p:sp>
      <p:sp>
        <p:nvSpPr>
          <p:cNvPr id="21" name="TextBox 20">
            <a:extLst>
              <a:ext uri="{FF2B5EF4-FFF2-40B4-BE49-F238E27FC236}">
                <a16:creationId xmlns:a16="http://schemas.microsoft.com/office/drawing/2014/main" id="{BEDCF356-F702-5C09-6CD0-DF4953CF2926}"/>
              </a:ext>
            </a:extLst>
          </p:cNvPr>
          <p:cNvSpPr txBox="1"/>
          <p:nvPr/>
        </p:nvSpPr>
        <p:spPr>
          <a:xfrm>
            <a:off x="5028247" y="5254409"/>
            <a:ext cx="1866452" cy="707886"/>
          </a:xfrm>
          <a:prstGeom prst="rect">
            <a:avLst/>
          </a:prstGeom>
          <a:noFill/>
        </p:spPr>
        <p:txBody>
          <a:bodyPr wrap="square" lIns="0" rIns="0" rtlCol="0" anchor="b">
            <a:spAutoFit/>
          </a:bodyPr>
          <a:lstStyle/>
          <a:p>
            <a:pPr algn="ctr"/>
            <a:r>
              <a:rPr lang="en-US" sz="2000" b="1" noProof="1"/>
              <a:t>Contour Representation</a:t>
            </a:r>
          </a:p>
        </p:txBody>
      </p:sp>
      <p:sp>
        <p:nvSpPr>
          <p:cNvPr id="24" name="TextBox 23">
            <a:extLst>
              <a:ext uri="{FF2B5EF4-FFF2-40B4-BE49-F238E27FC236}">
                <a16:creationId xmlns:a16="http://schemas.microsoft.com/office/drawing/2014/main" id="{719B87BF-E7ED-B2F0-B793-ADED1C613197}"/>
              </a:ext>
            </a:extLst>
          </p:cNvPr>
          <p:cNvSpPr txBox="1"/>
          <p:nvPr/>
        </p:nvSpPr>
        <p:spPr>
          <a:xfrm>
            <a:off x="7112996" y="5254409"/>
            <a:ext cx="1638774" cy="707886"/>
          </a:xfrm>
          <a:prstGeom prst="rect">
            <a:avLst/>
          </a:prstGeom>
          <a:noFill/>
        </p:spPr>
        <p:txBody>
          <a:bodyPr wrap="square" lIns="0" rIns="0" rtlCol="0" anchor="b">
            <a:spAutoFit/>
          </a:bodyPr>
          <a:lstStyle/>
          <a:p>
            <a:pPr algn="ctr"/>
            <a:r>
              <a:rPr lang="en-US" sz="2000" b="1" noProof="1"/>
              <a:t>Velocity Estimation</a:t>
            </a:r>
          </a:p>
        </p:txBody>
      </p:sp>
      <p:sp>
        <p:nvSpPr>
          <p:cNvPr id="27" name="TextBox 26">
            <a:extLst>
              <a:ext uri="{FF2B5EF4-FFF2-40B4-BE49-F238E27FC236}">
                <a16:creationId xmlns:a16="http://schemas.microsoft.com/office/drawing/2014/main" id="{D76599D2-2C7E-5487-2E06-EBCC95F0CCC1}"/>
              </a:ext>
            </a:extLst>
          </p:cNvPr>
          <p:cNvSpPr txBox="1"/>
          <p:nvPr/>
        </p:nvSpPr>
        <p:spPr>
          <a:xfrm>
            <a:off x="9179747" y="5408297"/>
            <a:ext cx="1638774" cy="400110"/>
          </a:xfrm>
          <a:prstGeom prst="rect">
            <a:avLst/>
          </a:prstGeom>
          <a:noFill/>
        </p:spPr>
        <p:txBody>
          <a:bodyPr wrap="square" lIns="0" rIns="0" rtlCol="0" anchor="b">
            <a:spAutoFit/>
          </a:bodyPr>
          <a:lstStyle/>
          <a:p>
            <a:pPr algn="ctr"/>
            <a:r>
              <a:rPr lang="en-US" sz="2000" b="1" noProof="1"/>
              <a:t>Visualization</a:t>
            </a:r>
          </a:p>
        </p:txBody>
      </p:sp>
      <p:grpSp>
        <p:nvGrpSpPr>
          <p:cNvPr id="29" name="Group 28">
            <a:extLst>
              <a:ext uri="{FF2B5EF4-FFF2-40B4-BE49-F238E27FC236}">
                <a16:creationId xmlns:a16="http://schemas.microsoft.com/office/drawing/2014/main" id="{EBEA5B78-ECCE-0178-8B9A-4B1C75BCA988}"/>
              </a:ext>
            </a:extLst>
          </p:cNvPr>
          <p:cNvGrpSpPr/>
          <p:nvPr/>
        </p:nvGrpSpPr>
        <p:grpSpPr>
          <a:xfrm>
            <a:off x="876748" y="5100521"/>
            <a:ext cx="1866452" cy="959293"/>
            <a:chOff x="8921977" y="995929"/>
            <a:chExt cx="2926080" cy="959293"/>
          </a:xfrm>
        </p:grpSpPr>
        <p:sp>
          <p:nvSpPr>
            <p:cNvPr id="30" name="TextBox 29">
              <a:extLst>
                <a:ext uri="{FF2B5EF4-FFF2-40B4-BE49-F238E27FC236}">
                  <a16:creationId xmlns:a16="http://schemas.microsoft.com/office/drawing/2014/main" id="{9F629009-1E0F-E58C-E79B-43FD23E09F53}"/>
                </a:ext>
              </a:extLst>
            </p:cNvPr>
            <p:cNvSpPr txBox="1"/>
            <p:nvPr/>
          </p:nvSpPr>
          <p:spPr>
            <a:xfrm>
              <a:off x="8921977" y="995929"/>
              <a:ext cx="2926080" cy="707886"/>
            </a:xfrm>
            <a:prstGeom prst="rect">
              <a:avLst/>
            </a:prstGeom>
            <a:noFill/>
          </p:spPr>
          <p:txBody>
            <a:bodyPr wrap="square" lIns="0" rIns="0" rtlCol="0" anchor="b">
              <a:spAutoFit/>
            </a:bodyPr>
            <a:lstStyle/>
            <a:p>
              <a:pPr algn="ctr"/>
              <a:r>
                <a:rPr lang="en-US" sz="2000" b="1" noProof="1"/>
                <a:t>Preprocessing</a:t>
              </a:r>
            </a:p>
          </p:txBody>
        </p:sp>
        <p:sp>
          <p:nvSpPr>
            <p:cNvPr id="31" name="TextBox 30">
              <a:extLst>
                <a:ext uri="{FF2B5EF4-FFF2-40B4-BE49-F238E27FC236}">
                  <a16:creationId xmlns:a16="http://schemas.microsoft.com/office/drawing/2014/main" id="{013FED7A-BCBE-C4CB-7917-52DE853898E7}"/>
                </a:ext>
              </a:extLst>
            </p:cNvPr>
            <p:cNvSpPr txBox="1"/>
            <p:nvPr/>
          </p:nvSpPr>
          <p:spPr>
            <a:xfrm>
              <a:off x="8921977" y="1701306"/>
              <a:ext cx="2926080" cy="253916"/>
            </a:xfrm>
            <a:prstGeom prst="rect">
              <a:avLst/>
            </a:prstGeom>
            <a:noFill/>
          </p:spPr>
          <p:txBody>
            <a:bodyPr wrap="square" lIns="0" rIns="0" rtlCol="0" anchor="t">
              <a:spAutoFit/>
            </a:bodyPr>
            <a:lstStyle/>
            <a:p>
              <a:pPr algn="just"/>
              <a:endParaRPr lang="en-US" sz="1050" noProof="1">
                <a:solidFill>
                  <a:schemeClr val="tx1">
                    <a:lumMod val="65000"/>
                    <a:lumOff val="35000"/>
                  </a:schemeClr>
                </a:solidFill>
              </a:endParaRPr>
            </a:p>
          </p:txBody>
        </p:sp>
      </p:grpSp>
      <p:pic>
        <p:nvPicPr>
          <p:cNvPr id="34" name="Graphic 33" descr="Gears with solid fill">
            <a:extLst>
              <a:ext uri="{FF2B5EF4-FFF2-40B4-BE49-F238E27FC236}">
                <a16:creationId xmlns:a16="http://schemas.microsoft.com/office/drawing/2014/main" id="{951B01C7-0CCB-04BC-8284-7E8563F44C10}"/>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6021155" y="3391348"/>
            <a:ext cx="1049866" cy="1049866"/>
          </a:xfrm>
          <a:prstGeom prst="rect">
            <a:avLst/>
          </a:prstGeom>
        </p:spPr>
      </p:pic>
      <p:pic>
        <p:nvPicPr>
          <p:cNvPr id="38" name="Graphic 37" descr="Circles with arrows outline">
            <a:extLst>
              <a:ext uri="{FF2B5EF4-FFF2-40B4-BE49-F238E27FC236}">
                <a16:creationId xmlns:a16="http://schemas.microsoft.com/office/drawing/2014/main" id="{87869E80-8F25-FD71-7640-46FE0E6A943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08789" y="3298661"/>
            <a:ext cx="1101739" cy="1101739"/>
          </a:xfrm>
          <a:prstGeom prst="rect">
            <a:avLst/>
          </a:prstGeom>
        </p:spPr>
      </p:pic>
      <p:pic>
        <p:nvPicPr>
          <p:cNvPr id="40" name="Graphic 39" descr="Illustrator with solid fill">
            <a:extLst>
              <a:ext uri="{FF2B5EF4-FFF2-40B4-BE49-F238E27FC236}">
                <a16:creationId xmlns:a16="http://schemas.microsoft.com/office/drawing/2014/main" id="{DF2F1C6E-6FA3-589C-3608-5ABA83D5CD6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080262" y="3391348"/>
            <a:ext cx="914400" cy="914400"/>
          </a:xfrm>
          <a:prstGeom prst="rect">
            <a:avLst/>
          </a:prstGeom>
        </p:spPr>
      </p:pic>
      <p:pic>
        <p:nvPicPr>
          <p:cNvPr id="42" name="Graphic 41" descr="Gauge with solid fill">
            <a:extLst>
              <a:ext uri="{FF2B5EF4-FFF2-40B4-BE49-F238E27FC236}">
                <a16:creationId xmlns:a16="http://schemas.microsoft.com/office/drawing/2014/main" id="{DA35C114-F11B-4768-F5EE-9A00B8AFBA6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234318" y="3391348"/>
            <a:ext cx="914400" cy="914400"/>
          </a:xfrm>
          <a:prstGeom prst="rect">
            <a:avLst/>
          </a:prstGeom>
        </p:spPr>
      </p:pic>
      <p:pic>
        <p:nvPicPr>
          <p:cNvPr id="44" name="Graphic 43" descr="Lightbulb and pencil with solid fill">
            <a:extLst>
              <a:ext uri="{FF2B5EF4-FFF2-40B4-BE49-F238E27FC236}">
                <a16:creationId xmlns:a16="http://schemas.microsoft.com/office/drawing/2014/main" id="{BAAC013B-FB5B-1A2F-F20F-9BB90190F510}"/>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0289518" y="3395285"/>
            <a:ext cx="914400" cy="914400"/>
          </a:xfrm>
          <a:prstGeom prst="rect">
            <a:avLst/>
          </a:prstGeom>
        </p:spPr>
      </p:pic>
    </p:spTree>
    <p:extLst>
      <p:ext uri="{BB962C8B-B14F-4D97-AF65-F5344CB8AC3E}">
        <p14:creationId xmlns:p14="http://schemas.microsoft.com/office/powerpoint/2010/main" val="290226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9C221-77F6-370B-B67D-FE6219D1D012}"/>
              </a:ext>
            </a:extLst>
          </p:cNvPr>
          <p:cNvSpPr>
            <a:spLocks noGrp="1"/>
          </p:cNvSpPr>
          <p:nvPr>
            <p:ph type="title"/>
          </p:nvPr>
        </p:nvSpPr>
        <p:spPr/>
        <p:txBody>
          <a:bodyPr/>
          <a:lstStyle/>
          <a:p>
            <a:r>
              <a:rPr lang="en-US" sz="3600" b="1" noProof="1"/>
              <a:t>Preprocessing</a:t>
            </a:r>
            <a:endParaRPr lang="en-AE" dirty="0"/>
          </a:p>
        </p:txBody>
      </p:sp>
      <p:pic>
        <p:nvPicPr>
          <p:cNvPr id="4" name="Picture 3">
            <a:extLst>
              <a:ext uri="{FF2B5EF4-FFF2-40B4-BE49-F238E27FC236}">
                <a16:creationId xmlns:a16="http://schemas.microsoft.com/office/drawing/2014/main" id="{2B7A7597-C307-B97F-5E04-A42A11ED50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18164" y1="34277" x2="20898" y2="40820"/>
                        <a14:foregroundMark x1="20898" y1="40820" x2="24609" y2="45117"/>
                        <a14:foregroundMark x1="18066" y1="34668" x2="19531" y2="39551"/>
                        <a14:foregroundMark x1="25977" y1="46777" x2="38672" y2="52539"/>
                        <a14:foregroundMark x1="38672" y1="52539" x2="39063" y2="52539"/>
                        <a14:foregroundMark x1="36719" y1="52246" x2="40039" y2="52148"/>
                        <a14:foregroundMark x1="52148" y1="54980" x2="63965" y2="57715"/>
                        <a14:foregroundMark x1="68164" y1="62598" x2="69824" y2="65430"/>
                        <a14:foregroundMark x1="68652" y1="63770" x2="69238" y2="68848"/>
                        <a14:foregroundMark x1="68848" y1="65625" x2="67871" y2="69922"/>
                        <a14:foregroundMark x1="53418" y1="88379" x2="42383" y2="86328"/>
                        <a14:backgroundMark x1="54253" y1="89844" x2="58008" y2="89844"/>
                        <a14:backgroundMark x1="69336" y1="88086" x2="67188" y2="88477"/>
                        <a14:backgroundMark x1="68359" y1="87402" x2="65918" y2="88867"/>
                      </a14:backgroundRemoval>
                    </a14:imgEffect>
                  </a14:imgLayer>
                </a14:imgProps>
              </a:ext>
            </a:extLst>
          </a:blip>
          <a:stretch>
            <a:fillRect/>
          </a:stretch>
        </p:blipFill>
        <p:spPr>
          <a:xfrm>
            <a:off x="8995098" y="3429000"/>
            <a:ext cx="4411717" cy="4411717"/>
          </a:xfrm>
          <a:prstGeom prst="rect">
            <a:avLst/>
          </a:prstGeom>
        </p:spPr>
      </p:pic>
      <p:sp>
        <p:nvSpPr>
          <p:cNvPr id="5" name="Rectangle 1">
            <a:extLst>
              <a:ext uri="{FF2B5EF4-FFF2-40B4-BE49-F238E27FC236}">
                <a16:creationId xmlns:a16="http://schemas.microsoft.com/office/drawing/2014/main" id="{A03AEDC5-480C-A27D-906D-4361ECE67864}"/>
              </a:ext>
            </a:extLst>
          </p:cNvPr>
          <p:cNvSpPr>
            <a:spLocks noGrp="1" noChangeArrowheads="1"/>
          </p:cNvSpPr>
          <p:nvPr>
            <p:ph idx="1"/>
          </p:nvPr>
        </p:nvSpPr>
        <p:spPr bwMode="auto">
          <a:xfrm>
            <a:off x="1362074" y="1740411"/>
            <a:ext cx="9684298" cy="44383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2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Preprocessing Steps</a:t>
            </a:r>
            <a:r>
              <a:rPr kumimoji="0" lang="en-US" altLang="en-US" sz="1800" b="0" i="0" u="none" strike="noStrike" cap="none" normalizeH="0" baseline="0" dirty="0">
                <a:ln>
                  <a:noFill/>
                </a:ln>
                <a:solidFill>
                  <a:schemeClr val="tx1"/>
                </a:solidFill>
                <a:effectLst/>
                <a:latin typeface="Arial" panose="020B0604020202020204" pitchFamily="34" charset="0"/>
              </a:rPr>
              <a:t>:</a:t>
            </a:r>
          </a:p>
          <a:p>
            <a:pPr eaLnBrk="0" fontAlgn="base" hangingPunct="0">
              <a:lnSpc>
                <a:spcPct val="2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Adaptive Thresholding</a:t>
            </a:r>
            <a:r>
              <a:rPr kumimoji="0" lang="en-US" altLang="en-US" sz="1800" b="0" i="0" u="none" strike="noStrike" cap="none" normalizeH="0" baseline="0" dirty="0">
                <a:ln>
                  <a:noFill/>
                </a:ln>
                <a:solidFill>
                  <a:schemeClr val="tx1"/>
                </a:solidFill>
                <a:effectLst/>
                <a:latin typeface="Arial" panose="020B0604020202020204" pitchFamily="34" charset="0"/>
              </a:rPr>
              <a:t>: Handles varying lighting conditions.</a:t>
            </a:r>
          </a:p>
          <a:p>
            <a:pPr eaLnBrk="0" fontAlgn="base" hangingPunct="0">
              <a:lnSpc>
                <a:spcPct val="2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Gaussian Blur</a:t>
            </a:r>
            <a:r>
              <a:rPr kumimoji="0" lang="en-US" altLang="en-US" sz="1800" b="0" i="0" u="none" strike="noStrike" cap="none" normalizeH="0" baseline="0" dirty="0">
                <a:ln>
                  <a:noFill/>
                </a:ln>
                <a:solidFill>
                  <a:schemeClr val="tx1"/>
                </a:solidFill>
                <a:effectLst/>
                <a:latin typeface="Arial" panose="020B0604020202020204" pitchFamily="34" charset="0"/>
              </a:rPr>
              <a:t>: Reduces noise while retaining edges.</a:t>
            </a:r>
          </a:p>
          <a:p>
            <a:pPr eaLnBrk="0" fontAlgn="base" hangingPunct="0">
              <a:lnSpc>
                <a:spcPct val="2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Morphological Operations</a:t>
            </a:r>
            <a:r>
              <a:rPr kumimoji="0" lang="en-US" altLang="en-US" sz="1800" b="0" i="0" u="none" strike="noStrike" cap="none" normalizeH="0" baseline="0" dirty="0">
                <a:ln>
                  <a:noFill/>
                </a:ln>
                <a:solidFill>
                  <a:schemeClr val="tx1"/>
                </a:solidFill>
                <a:effectLst/>
                <a:latin typeface="Arial" panose="020B0604020202020204" pitchFamily="34" charset="0"/>
              </a:rPr>
              <a:t>: Close gaps and remove noise (morphological close operation).</a:t>
            </a:r>
          </a:p>
          <a:p>
            <a:pPr marL="0" marR="0" lvl="0" indent="0" algn="l" defTabSz="914400" rtl="0" eaLnBrk="0" fontAlgn="base" latinLnBrk="0" hangingPunct="0">
              <a:lnSpc>
                <a:spcPct val="200000"/>
              </a:lnSpc>
              <a:spcBef>
                <a:spcPct val="0"/>
              </a:spcBef>
              <a:spcAft>
                <a:spcPct val="0"/>
              </a:spcAft>
              <a:buClrTx/>
              <a:buSz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2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Importance</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2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Clean representation to help the subsequent edge detection and contour finding.</a:t>
            </a:r>
          </a:p>
          <a:p>
            <a:pPr marL="0" marR="0" lvl="0" indent="0" algn="l" defTabSz="914400" rtl="0" eaLnBrk="0" fontAlgn="base" latinLnBrk="0" hangingPunct="0">
              <a:lnSpc>
                <a:spcPct val="2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70422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A98F9-AD74-3C2A-D328-2354E893BD66}"/>
              </a:ext>
            </a:extLst>
          </p:cNvPr>
          <p:cNvSpPr>
            <a:spLocks noGrp="1"/>
          </p:cNvSpPr>
          <p:nvPr>
            <p:ph type="title"/>
          </p:nvPr>
        </p:nvSpPr>
        <p:spPr/>
        <p:txBody>
          <a:bodyPr/>
          <a:lstStyle/>
          <a:p>
            <a:r>
              <a:rPr lang="en-US" dirty="0"/>
              <a:t>Edge Detection and Contour Extraction</a:t>
            </a:r>
            <a:endParaRPr lang="en-AE" dirty="0"/>
          </a:p>
        </p:txBody>
      </p:sp>
      <p:sp>
        <p:nvSpPr>
          <p:cNvPr id="23" name="Shape">
            <a:extLst>
              <a:ext uri="{FF2B5EF4-FFF2-40B4-BE49-F238E27FC236}">
                <a16:creationId xmlns:a16="http://schemas.microsoft.com/office/drawing/2014/main" id="{285BD87E-0361-4CED-A813-01017367046A}"/>
              </a:ext>
            </a:extLst>
          </p:cNvPr>
          <p:cNvSpPr/>
          <p:nvPr/>
        </p:nvSpPr>
        <p:spPr>
          <a:xfrm>
            <a:off x="5983729" y="1956400"/>
            <a:ext cx="2893587" cy="2927623"/>
          </a:xfrm>
          <a:custGeom>
            <a:avLst/>
            <a:gdLst/>
            <a:ahLst/>
            <a:cxnLst>
              <a:cxn ang="0">
                <a:pos x="wd2" y="hd2"/>
              </a:cxn>
              <a:cxn ang="5400000">
                <a:pos x="wd2" y="hd2"/>
              </a:cxn>
              <a:cxn ang="10800000">
                <a:pos x="wd2" y="hd2"/>
              </a:cxn>
              <a:cxn ang="16200000">
                <a:pos x="wd2" y="hd2"/>
              </a:cxn>
            </a:cxnLst>
            <a:rect l="0" t="0" r="r" b="b"/>
            <a:pathLst>
              <a:path w="21366" h="21033" extrusionOk="0">
                <a:moveTo>
                  <a:pt x="52" y="3413"/>
                </a:moveTo>
                <a:cubicBezTo>
                  <a:pt x="-43" y="3321"/>
                  <a:pt x="-2" y="3162"/>
                  <a:pt x="120" y="3095"/>
                </a:cubicBezTo>
                <a:cubicBezTo>
                  <a:pt x="665" y="2830"/>
                  <a:pt x="1196" y="2539"/>
                  <a:pt x="1741" y="2314"/>
                </a:cubicBezTo>
                <a:cubicBezTo>
                  <a:pt x="3158" y="1730"/>
                  <a:pt x="4547" y="1081"/>
                  <a:pt x="6004" y="644"/>
                </a:cubicBezTo>
                <a:cubicBezTo>
                  <a:pt x="9845" y="-509"/>
                  <a:pt x="13508" y="-178"/>
                  <a:pt x="16845" y="2155"/>
                </a:cubicBezTo>
                <a:cubicBezTo>
                  <a:pt x="18683" y="3440"/>
                  <a:pt x="19895" y="5189"/>
                  <a:pt x="20685" y="7243"/>
                </a:cubicBezTo>
                <a:cubicBezTo>
                  <a:pt x="21380" y="9045"/>
                  <a:pt x="21557" y="10874"/>
                  <a:pt x="21148" y="12729"/>
                </a:cubicBezTo>
                <a:cubicBezTo>
                  <a:pt x="20331" y="16426"/>
                  <a:pt x="17948" y="18838"/>
                  <a:pt x="14352" y="20163"/>
                </a:cubicBezTo>
                <a:cubicBezTo>
                  <a:pt x="12732" y="20760"/>
                  <a:pt x="11057" y="21091"/>
                  <a:pt x="9313" y="21025"/>
                </a:cubicBezTo>
                <a:cubicBezTo>
                  <a:pt x="6644" y="20919"/>
                  <a:pt x="4383" y="19859"/>
                  <a:pt x="2463" y="18083"/>
                </a:cubicBezTo>
                <a:cubicBezTo>
                  <a:pt x="2422" y="18056"/>
                  <a:pt x="2408" y="18003"/>
                  <a:pt x="2340" y="17937"/>
                </a:cubicBezTo>
                <a:cubicBezTo>
                  <a:pt x="2463" y="17871"/>
                  <a:pt x="2572" y="17805"/>
                  <a:pt x="2681" y="17752"/>
                </a:cubicBezTo>
                <a:cubicBezTo>
                  <a:pt x="4737" y="16943"/>
                  <a:pt x="6807" y="16161"/>
                  <a:pt x="8850" y="15313"/>
                </a:cubicBezTo>
                <a:cubicBezTo>
                  <a:pt x="10131" y="14783"/>
                  <a:pt x="11383" y="14187"/>
                  <a:pt x="12391" y="13233"/>
                </a:cubicBezTo>
                <a:cubicBezTo>
                  <a:pt x="13358" y="12332"/>
                  <a:pt x="13740" y="11232"/>
                  <a:pt x="13399" y="9946"/>
                </a:cubicBezTo>
                <a:cubicBezTo>
                  <a:pt x="13181" y="9138"/>
                  <a:pt x="12854" y="8356"/>
                  <a:pt x="12255" y="7733"/>
                </a:cubicBezTo>
                <a:cubicBezTo>
                  <a:pt x="11479" y="6925"/>
                  <a:pt x="10498" y="6726"/>
                  <a:pt x="9395" y="6819"/>
                </a:cubicBezTo>
                <a:cubicBezTo>
                  <a:pt x="7611" y="6978"/>
                  <a:pt x="6045" y="7760"/>
                  <a:pt x="4383" y="8317"/>
                </a:cubicBezTo>
                <a:cubicBezTo>
                  <a:pt x="4152" y="8396"/>
                  <a:pt x="4056" y="8356"/>
                  <a:pt x="3934" y="8184"/>
                </a:cubicBezTo>
                <a:cubicBezTo>
                  <a:pt x="2803" y="6501"/>
                  <a:pt x="1537" y="4884"/>
                  <a:pt x="52" y="3413"/>
                </a:cubicBezTo>
                <a:cubicBezTo>
                  <a:pt x="66" y="3413"/>
                  <a:pt x="52" y="3413"/>
                  <a:pt x="52" y="3413"/>
                </a:cubicBezTo>
                <a:close/>
              </a:path>
            </a:pathLst>
          </a:custGeom>
          <a:solidFill>
            <a:srgbClr val="4CC1EF">
              <a:lumMod val="75000"/>
            </a:srgbClr>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24" name="Shape">
            <a:extLst>
              <a:ext uri="{FF2B5EF4-FFF2-40B4-BE49-F238E27FC236}">
                <a16:creationId xmlns:a16="http://schemas.microsoft.com/office/drawing/2014/main" id="{E17BCFFF-8639-4E82-AA1F-C9AFA971CB37}"/>
              </a:ext>
            </a:extLst>
          </p:cNvPr>
          <p:cNvSpPr/>
          <p:nvPr/>
        </p:nvSpPr>
        <p:spPr>
          <a:xfrm>
            <a:off x="3190948" y="2992510"/>
            <a:ext cx="4534189" cy="1848394"/>
          </a:xfrm>
          <a:custGeom>
            <a:avLst/>
            <a:gdLst/>
            <a:ahLst/>
            <a:cxnLst>
              <a:cxn ang="0">
                <a:pos x="wd2" y="hd2"/>
              </a:cxn>
              <a:cxn ang="5400000">
                <a:pos x="wd2" y="hd2"/>
              </a:cxn>
              <a:cxn ang="10800000">
                <a:pos x="wd2" y="hd2"/>
              </a:cxn>
              <a:cxn ang="16200000">
                <a:pos x="wd2" y="hd2"/>
              </a:cxn>
            </a:cxnLst>
            <a:rect l="0" t="0" r="r" b="b"/>
            <a:pathLst>
              <a:path w="21515" h="21263" extrusionOk="0">
                <a:moveTo>
                  <a:pt x="0" y="9805"/>
                </a:moveTo>
                <a:cubicBezTo>
                  <a:pt x="105" y="9805"/>
                  <a:pt x="193" y="9805"/>
                  <a:pt x="289" y="9805"/>
                </a:cubicBezTo>
                <a:cubicBezTo>
                  <a:pt x="2188" y="9805"/>
                  <a:pt x="4096" y="9890"/>
                  <a:pt x="5995" y="9742"/>
                </a:cubicBezTo>
                <a:cubicBezTo>
                  <a:pt x="7098" y="9657"/>
                  <a:pt x="8192" y="9275"/>
                  <a:pt x="9277" y="8850"/>
                </a:cubicBezTo>
                <a:cubicBezTo>
                  <a:pt x="9960" y="8575"/>
                  <a:pt x="10625" y="8002"/>
                  <a:pt x="11281" y="7450"/>
                </a:cubicBezTo>
                <a:cubicBezTo>
                  <a:pt x="12078" y="6771"/>
                  <a:pt x="12865" y="6007"/>
                  <a:pt x="13644" y="5201"/>
                </a:cubicBezTo>
                <a:cubicBezTo>
                  <a:pt x="14765" y="4055"/>
                  <a:pt x="15876" y="2803"/>
                  <a:pt x="16996" y="1679"/>
                </a:cubicBezTo>
                <a:cubicBezTo>
                  <a:pt x="17478" y="1191"/>
                  <a:pt x="17994" y="830"/>
                  <a:pt x="18502" y="491"/>
                </a:cubicBezTo>
                <a:cubicBezTo>
                  <a:pt x="18826" y="278"/>
                  <a:pt x="19158" y="109"/>
                  <a:pt x="19491" y="24"/>
                </a:cubicBezTo>
                <a:cubicBezTo>
                  <a:pt x="20191" y="-146"/>
                  <a:pt x="20734" y="618"/>
                  <a:pt x="21084" y="1997"/>
                </a:cubicBezTo>
                <a:cubicBezTo>
                  <a:pt x="21294" y="2846"/>
                  <a:pt x="21407" y="3885"/>
                  <a:pt x="21486" y="4883"/>
                </a:cubicBezTo>
                <a:cubicBezTo>
                  <a:pt x="21600" y="6347"/>
                  <a:pt x="21364" y="7577"/>
                  <a:pt x="20935" y="8617"/>
                </a:cubicBezTo>
                <a:cubicBezTo>
                  <a:pt x="20453" y="9763"/>
                  <a:pt x="19876" y="10548"/>
                  <a:pt x="19263" y="11142"/>
                </a:cubicBezTo>
                <a:cubicBezTo>
                  <a:pt x="17767" y="12627"/>
                  <a:pt x="16253" y="14049"/>
                  <a:pt x="14747" y="15534"/>
                </a:cubicBezTo>
                <a:cubicBezTo>
                  <a:pt x="13802" y="16468"/>
                  <a:pt x="12883" y="17486"/>
                  <a:pt x="11938" y="18399"/>
                </a:cubicBezTo>
                <a:cubicBezTo>
                  <a:pt x="10607" y="19693"/>
                  <a:pt x="9242" y="20775"/>
                  <a:pt x="7807" y="21157"/>
                </a:cubicBezTo>
                <a:cubicBezTo>
                  <a:pt x="6704" y="21454"/>
                  <a:pt x="5636" y="21115"/>
                  <a:pt x="4586" y="20329"/>
                </a:cubicBezTo>
                <a:cubicBezTo>
                  <a:pt x="3221" y="19311"/>
                  <a:pt x="2013" y="17656"/>
                  <a:pt x="1068" y="14983"/>
                </a:cubicBezTo>
                <a:cubicBezTo>
                  <a:pt x="569" y="13561"/>
                  <a:pt x="219" y="11948"/>
                  <a:pt x="26" y="10145"/>
                </a:cubicBezTo>
                <a:cubicBezTo>
                  <a:pt x="0" y="10102"/>
                  <a:pt x="0" y="9996"/>
                  <a:pt x="0" y="9805"/>
                </a:cubicBezTo>
                <a:close/>
              </a:path>
            </a:pathLst>
          </a:custGeom>
          <a:solidFill>
            <a:srgbClr val="4CC1EF"/>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25" name="Shape">
            <a:extLst>
              <a:ext uri="{FF2B5EF4-FFF2-40B4-BE49-F238E27FC236}">
                <a16:creationId xmlns:a16="http://schemas.microsoft.com/office/drawing/2014/main" id="{0152E288-9756-4420-99E3-2ABE78DC104D}"/>
              </a:ext>
            </a:extLst>
          </p:cNvPr>
          <p:cNvSpPr/>
          <p:nvPr/>
        </p:nvSpPr>
        <p:spPr>
          <a:xfrm>
            <a:off x="0" y="2826506"/>
            <a:ext cx="5526626" cy="913262"/>
          </a:xfrm>
          <a:custGeom>
            <a:avLst/>
            <a:gdLst/>
            <a:ahLst/>
            <a:cxnLst>
              <a:cxn ang="0">
                <a:pos x="wd2" y="hd2"/>
              </a:cxn>
              <a:cxn ang="5400000">
                <a:pos x="wd2" y="hd2"/>
              </a:cxn>
              <a:cxn ang="10800000">
                <a:pos x="wd2" y="hd2"/>
              </a:cxn>
              <a:cxn ang="16200000">
                <a:pos x="wd2" y="hd2"/>
              </a:cxn>
            </a:cxnLst>
            <a:rect l="0" t="0" r="r" b="b"/>
            <a:pathLst>
              <a:path w="21559" h="21433" extrusionOk="0">
                <a:moveTo>
                  <a:pt x="15729" y="21297"/>
                </a:moveTo>
                <a:cubicBezTo>
                  <a:pt x="16981" y="21600"/>
                  <a:pt x="18233" y="21470"/>
                  <a:pt x="19463" y="20128"/>
                </a:cubicBezTo>
                <a:cubicBezTo>
                  <a:pt x="20118" y="19392"/>
                  <a:pt x="20758" y="18310"/>
                  <a:pt x="21399" y="17315"/>
                </a:cubicBezTo>
                <a:cubicBezTo>
                  <a:pt x="21593" y="17012"/>
                  <a:pt x="21600" y="16752"/>
                  <a:pt x="21478" y="15843"/>
                </a:cubicBezTo>
                <a:cubicBezTo>
                  <a:pt x="21240" y="14111"/>
                  <a:pt x="20988" y="12423"/>
                  <a:pt x="20758" y="10605"/>
                </a:cubicBezTo>
                <a:cubicBezTo>
                  <a:pt x="20348" y="7445"/>
                  <a:pt x="19880" y="4675"/>
                  <a:pt x="19276" y="2857"/>
                </a:cubicBezTo>
                <a:cubicBezTo>
                  <a:pt x="19060" y="2208"/>
                  <a:pt x="18851" y="1428"/>
                  <a:pt x="18621" y="1169"/>
                </a:cubicBezTo>
                <a:cubicBezTo>
                  <a:pt x="18103" y="606"/>
                  <a:pt x="17585" y="87"/>
                  <a:pt x="17060" y="0"/>
                </a:cubicBezTo>
                <a:lnTo>
                  <a:pt x="0" y="0"/>
                </a:lnTo>
                <a:lnTo>
                  <a:pt x="0" y="21427"/>
                </a:lnTo>
                <a:lnTo>
                  <a:pt x="15729" y="21297"/>
                </a:ln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26" name="Shape">
            <a:extLst>
              <a:ext uri="{FF2B5EF4-FFF2-40B4-BE49-F238E27FC236}">
                <a16:creationId xmlns:a16="http://schemas.microsoft.com/office/drawing/2014/main" id="{77B80A2D-48DA-48F4-83D0-7D772E3C8109}"/>
              </a:ext>
            </a:extLst>
          </p:cNvPr>
          <p:cNvSpPr/>
          <p:nvPr/>
        </p:nvSpPr>
        <p:spPr>
          <a:xfrm>
            <a:off x="3227836" y="1793599"/>
            <a:ext cx="3217177" cy="1714379"/>
          </a:xfrm>
          <a:custGeom>
            <a:avLst/>
            <a:gdLst/>
            <a:ahLst/>
            <a:cxnLst>
              <a:cxn ang="0">
                <a:pos x="wd2" y="hd2"/>
              </a:cxn>
              <a:cxn ang="5400000">
                <a:pos x="wd2" y="hd2"/>
              </a:cxn>
              <a:cxn ang="10800000">
                <a:pos x="wd2" y="hd2"/>
              </a:cxn>
              <a:cxn ang="16200000">
                <a:pos x="wd2" y="hd2"/>
              </a:cxn>
            </a:cxnLst>
            <a:rect l="0" t="0" r="r" b="b"/>
            <a:pathLst>
              <a:path w="21382" h="20957" extrusionOk="0">
                <a:moveTo>
                  <a:pt x="319" y="11570"/>
                </a:moveTo>
                <a:cubicBezTo>
                  <a:pt x="74" y="11570"/>
                  <a:pt x="-73" y="11096"/>
                  <a:pt x="37" y="10713"/>
                </a:cubicBezTo>
                <a:cubicBezTo>
                  <a:pt x="50" y="10690"/>
                  <a:pt x="50" y="10668"/>
                  <a:pt x="62" y="10623"/>
                </a:cubicBezTo>
                <a:cubicBezTo>
                  <a:pt x="1655" y="5572"/>
                  <a:pt x="3936" y="2055"/>
                  <a:pt x="7013" y="499"/>
                </a:cubicBezTo>
                <a:cubicBezTo>
                  <a:pt x="8962" y="-493"/>
                  <a:pt x="10874" y="71"/>
                  <a:pt x="12713" y="1514"/>
                </a:cubicBezTo>
                <a:cubicBezTo>
                  <a:pt x="14687" y="3069"/>
                  <a:pt x="16317" y="5504"/>
                  <a:pt x="17800" y="8300"/>
                </a:cubicBezTo>
                <a:cubicBezTo>
                  <a:pt x="18879" y="10375"/>
                  <a:pt x="19909" y="12539"/>
                  <a:pt x="20767" y="14929"/>
                </a:cubicBezTo>
                <a:cubicBezTo>
                  <a:pt x="20926" y="15312"/>
                  <a:pt x="21073" y="15718"/>
                  <a:pt x="21233" y="16102"/>
                </a:cubicBezTo>
                <a:cubicBezTo>
                  <a:pt x="21527" y="16801"/>
                  <a:pt x="21404" y="17026"/>
                  <a:pt x="20706" y="17454"/>
                </a:cubicBezTo>
                <a:cubicBezTo>
                  <a:pt x="20252" y="17748"/>
                  <a:pt x="19823" y="18176"/>
                  <a:pt x="19369" y="18537"/>
                </a:cubicBezTo>
                <a:cubicBezTo>
                  <a:pt x="18401" y="19281"/>
                  <a:pt x="17433" y="20025"/>
                  <a:pt x="16464" y="20724"/>
                </a:cubicBezTo>
                <a:cubicBezTo>
                  <a:pt x="15949" y="21107"/>
                  <a:pt x="15937" y="21062"/>
                  <a:pt x="15618" y="20250"/>
                </a:cubicBezTo>
                <a:cubicBezTo>
                  <a:pt x="14956" y="18537"/>
                  <a:pt x="14258" y="16891"/>
                  <a:pt x="13412" y="15493"/>
                </a:cubicBezTo>
                <a:cubicBezTo>
                  <a:pt x="11953" y="13080"/>
                  <a:pt x="10224" y="11682"/>
                  <a:pt x="8251" y="11615"/>
                </a:cubicBezTo>
                <a:cubicBezTo>
                  <a:pt x="5615" y="11547"/>
                  <a:pt x="2967" y="11592"/>
                  <a:pt x="319" y="11570"/>
                </a:cubicBezTo>
                <a:lnTo>
                  <a:pt x="319" y="11570"/>
                </a:lnTo>
                <a:close/>
              </a:path>
            </a:pathLst>
          </a:custGeom>
          <a:solidFill>
            <a:srgbClr val="4CC1EF">
              <a:lumMod val="60000"/>
              <a:lumOff val="40000"/>
            </a:srgbClr>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27" name="Shape">
            <a:extLst>
              <a:ext uri="{FF2B5EF4-FFF2-40B4-BE49-F238E27FC236}">
                <a16:creationId xmlns:a16="http://schemas.microsoft.com/office/drawing/2014/main" id="{3C2F0A8F-FA6D-40CE-84E0-08471F21FF0E}"/>
              </a:ext>
            </a:extLst>
          </p:cNvPr>
          <p:cNvSpPr/>
          <p:nvPr/>
        </p:nvSpPr>
        <p:spPr>
          <a:xfrm>
            <a:off x="8835048" y="2826506"/>
            <a:ext cx="3356952" cy="911173"/>
          </a:xfrm>
          <a:custGeom>
            <a:avLst/>
            <a:gdLst/>
            <a:ahLst/>
            <a:cxnLst>
              <a:cxn ang="0">
                <a:pos x="wd2" y="hd2"/>
              </a:cxn>
              <a:cxn ang="5400000">
                <a:pos x="wd2" y="hd2"/>
              </a:cxn>
              <a:cxn ang="10800000">
                <a:pos x="wd2" y="hd2"/>
              </a:cxn>
              <a:cxn ang="16200000">
                <a:pos x="wd2" y="hd2"/>
              </a:cxn>
            </a:cxnLst>
            <a:rect l="0" t="0" r="r" b="b"/>
            <a:pathLst>
              <a:path w="21600" h="21600" extrusionOk="0">
                <a:moveTo>
                  <a:pt x="1116" y="21556"/>
                </a:moveTo>
                <a:cubicBezTo>
                  <a:pt x="807" y="21600"/>
                  <a:pt x="760" y="21250"/>
                  <a:pt x="771" y="20157"/>
                </a:cubicBezTo>
                <a:cubicBezTo>
                  <a:pt x="807" y="16878"/>
                  <a:pt x="890" y="13511"/>
                  <a:pt x="771" y="10275"/>
                </a:cubicBezTo>
                <a:cubicBezTo>
                  <a:pt x="665" y="7171"/>
                  <a:pt x="332" y="4154"/>
                  <a:pt x="107" y="1093"/>
                </a:cubicBezTo>
                <a:cubicBezTo>
                  <a:pt x="83" y="787"/>
                  <a:pt x="59" y="525"/>
                  <a:pt x="0" y="0"/>
                </a:cubicBezTo>
                <a:cubicBezTo>
                  <a:pt x="404" y="0"/>
                  <a:pt x="736" y="0"/>
                  <a:pt x="1080" y="0"/>
                </a:cubicBezTo>
                <a:lnTo>
                  <a:pt x="21600" y="0"/>
                </a:lnTo>
                <a:lnTo>
                  <a:pt x="21600" y="21600"/>
                </a:lnTo>
                <a:lnTo>
                  <a:pt x="1116" y="21556"/>
                </a:ln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28" name="TextBox 8">
            <a:extLst>
              <a:ext uri="{FF2B5EF4-FFF2-40B4-BE49-F238E27FC236}">
                <a16:creationId xmlns:a16="http://schemas.microsoft.com/office/drawing/2014/main" id="{32141477-BBF2-4736-979F-52B34091A335}"/>
              </a:ext>
            </a:extLst>
          </p:cNvPr>
          <p:cNvSpPr txBox="1"/>
          <p:nvPr/>
        </p:nvSpPr>
        <p:spPr>
          <a:xfrm>
            <a:off x="1149523" y="3060262"/>
            <a:ext cx="2154075" cy="461665"/>
          </a:xfrm>
          <a:prstGeom prst="rect">
            <a:avLst/>
          </a:prstGeom>
          <a:noFill/>
        </p:spPr>
        <p:txBody>
          <a:bodyPr wrap="square" lIns="0" r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1">
                <a:ln>
                  <a:noFill/>
                </a:ln>
                <a:solidFill>
                  <a:sysClr val="window" lastClr="FFFFFF"/>
                </a:solidFill>
                <a:effectLst/>
                <a:uLnTx/>
                <a:uFillTx/>
                <a:latin typeface="Calibri" panose="020F0502020204030204"/>
                <a:ea typeface="+mn-ea"/>
                <a:cs typeface="+mn-cs"/>
              </a:rPr>
              <a:t>Edge Detection</a:t>
            </a:r>
          </a:p>
        </p:txBody>
      </p:sp>
      <p:sp>
        <p:nvSpPr>
          <p:cNvPr id="29" name="TextBox 9">
            <a:extLst>
              <a:ext uri="{FF2B5EF4-FFF2-40B4-BE49-F238E27FC236}">
                <a16:creationId xmlns:a16="http://schemas.microsoft.com/office/drawing/2014/main" id="{1B63FF3F-8324-45D8-A5CC-0B7089AA01A7}"/>
              </a:ext>
            </a:extLst>
          </p:cNvPr>
          <p:cNvSpPr txBox="1"/>
          <p:nvPr/>
        </p:nvSpPr>
        <p:spPr>
          <a:xfrm>
            <a:off x="9626549" y="3060262"/>
            <a:ext cx="2154075" cy="461665"/>
          </a:xfrm>
          <a:prstGeom prst="rect">
            <a:avLst/>
          </a:prstGeom>
          <a:noFill/>
        </p:spPr>
        <p:txBody>
          <a:bodyPr wrap="square" lIns="0" r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1">
                <a:ln>
                  <a:noFill/>
                </a:ln>
                <a:solidFill>
                  <a:sysClr val="window" lastClr="FFFFFF"/>
                </a:solidFill>
                <a:effectLst/>
                <a:uLnTx/>
                <a:uFillTx/>
                <a:latin typeface="Calibri" panose="020F0502020204030204"/>
                <a:ea typeface="+mn-ea"/>
                <a:cs typeface="+mn-cs"/>
              </a:rPr>
              <a:t>Importance</a:t>
            </a:r>
          </a:p>
        </p:txBody>
      </p:sp>
      <p:sp>
        <p:nvSpPr>
          <p:cNvPr id="37" name="TextBox 14">
            <a:extLst>
              <a:ext uri="{FF2B5EF4-FFF2-40B4-BE49-F238E27FC236}">
                <a16:creationId xmlns:a16="http://schemas.microsoft.com/office/drawing/2014/main" id="{09DC0C32-8D7D-4062-A830-3AAEDD4B8E96}"/>
              </a:ext>
            </a:extLst>
          </p:cNvPr>
          <p:cNvSpPr txBox="1"/>
          <p:nvPr/>
        </p:nvSpPr>
        <p:spPr>
          <a:xfrm>
            <a:off x="8012027" y="5017010"/>
            <a:ext cx="4157316" cy="880369"/>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b="1" i="0" u="none" strike="noStrike" kern="1200" cap="none" spc="0" normalizeH="0" baseline="0" noProof="1">
                <a:ln>
                  <a:noFill/>
                </a:ln>
                <a:solidFill>
                  <a:sysClr val="windowText" lastClr="000000"/>
                </a:solidFill>
                <a:effectLst/>
                <a:uLnTx/>
                <a:uFillTx/>
                <a:latin typeface="Calibri" panose="020F0502020204030204"/>
                <a:ea typeface="+mn-ea"/>
                <a:cs typeface="+mn-cs"/>
              </a:rPr>
              <a:t>Basis or shape representation and velocity analysis.</a:t>
            </a:r>
          </a:p>
        </p:txBody>
      </p:sp>
      <p:sp>
        <p:nvSpPr>
          <p:cNvPr id="35" name="TextBox 17">
            <a:extLst>
              <a:ext uri="{FF2B5EF4-FFF2-40B4-BE49-F238E27FC236}">
                <a16:creationId xmlns:a16="http://schemas.microsoft.com/office/drawing/2014/main" id="{F850F430-884D-4DE7-A9F9-C91F2146D134}"/>
              </a:ext>
            </a:extLst>
          </p:cNvPr>
          <p:cNvSpPr txBox="1"/>
          <p:nvPr/>
        </p:nvSpPr>
        <p:spPr>
          <a:xfrm>
            <a:off x="22657" y="4834153"/>
            <a:ext cx="5415861" cy="1295868"/>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b="1" i="0" u="none" strike="noStrike" kern="1200" cap="none" spc="0" normalizeH="0" baseline="0" noProof="1">
                <a:ln>
                  <a:noFill/>
                </a:ln>
                <a:solidFill>
                  <a:sysClr val="windowText" lastClr="000000"/>
                </a:solidFill>
                <a:effectLst/>
                <a:uLnTx/>
                <a:uFillTx/>
                <a:latin typeface="Calibri" panose="020F0502020204030204"/>
                <a:ea typeface="+mn-ea"/>
                <a:cs typeface="+mn-cs"/>
              </a:rPr>
              <a:t>Canny Edge Detection: Used to find boundaries.</a:t>
            </a: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b="1" i="0" u="none" strike="noStrike" kern="1200" cap="none" spc="0" normalizeH="0" baseline="0" noProof="1">
                <a:ln>
                  <a:noFill/>
                </a:ln>
                <a:solidFill>
                  <a:sysClr val="windowText" lastClr="000000"/>
                </a:solidFill>
                <a:effectLst/>
                <a:uLnTx/>
                <a:uFillTx/>
                <a:latin typeface="Calibri" panose="020F0502020204030204"/>
                <a:ea typeface="+mn-ea"/>
                <a:cs typeface="+mn-cs"/>
              </a:rPr>
              <a:t>Contour Extraction: Extract the edges to identify all points making up the link.</a:t>
            </a:r>
          </a:p>
        </p:txBody>
      </p:sp>
      <p:sp>
        <p:nvSpPr>
          <p:cNvPr id="33" name="TextBox 11">
            <a:extLst>
              <a:ext uri="{FF2B5EF4-FFF2-40B4-BE49-F238E27FC236}">
                <a16:creationId xmlns:a16="http://schemas.microsoft.com/office/drawing/2014/main" id="{5ED75CFF-5B9F-4958-83B4-DF407A3B3797}"/>
              </a:ext>
            </a:extLst>
          </p:cNvPr>
          <p:cNvSpPr txBox="1"/>
          <p:nvPr/>
        </p:nvSpPr>
        <p:spPr>
          <a:xfrm>
            <a:off x="4279411" y="1900249"/>
            <a:ext cx="652743" cy="646331"/>
          </a:xfrm>
          <a:prstGeom prst="rect">
            <a:avLst/>
          </a:prstGeom>
          <a:noFill/>
        </p:spPr>
        <p:txBody>
          <a:bodyPr wrap="non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01</a:t>
            </a:r>
          </a:p>
        </p:txBody>
      </p:sp>
      <p:sp>
        <p:nvSpPr>
          <p:cNvPr id="34" name="TextBox 19">
            <a:extLst>
              <a:ext uri="{FF2B5EF4-FFF2-40B4-BE49-F238E27FC236}">
                <a16:creationId xmlns:a16="http://schemas.microsoft.com/office/drawing/2014/main" id="{01BC7C26-E010-40D0-A384-F9D8055B36F5}"/>
              </a:ext>
            </a:extLst>
          </p:cNvPr>
          <p:cNvSpPr txBox="1"/>
          <p:nvPr/>
        </p:nvSpPr>
        <p:spPr>
          <a:xfrm>
            <a:off x="7359284" y="4017604"/>
            <a:ext cx="652743" cy="646331"/>
          </a:xfrm>
          <a:prstGeom prst="rect">
            <a:avLst/>
          </a:prstGeom>
          <a:noFill/>
        </p:spPr>
        <p:txBody>
          <a:bodyPr wrap="non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02</a:t>
            </a:r>
          </a:p>
        </p:txBody>
      </p:sp>
    </p:spTree>
    <p:extLst>
      <p:ext uri="{BB962C8B-B14F-4D97-AF65-F5344CB8AC3E}">
        <p14:creationId xmlns:p14="http://schemas.microsoft.com/office/powerpoint/2010/main" val="1472895478"/>
      </p:ext>
    </p:extLst>
  </p:cSld>
  <p:clrMapOvr>
    <a:masterClrMapping/>
  </p:clrMapOvr>
</p:sld>
</file>

<file path=ppt/theme/theme1.xml><?xml version="1.0" encoding="utf-8"?>
<a:theme xmlns:a="http://schemas.openxmlformats.org/drawingml/2006/main" name="ku_Theme1">
  <a:themeElements>
    <a:clrScheme name="KU">
      <a:dk1>
        <a:sysClr val="windowText" lastClr="000000"/>
      </a:dk1>
      <a:lt1>
        <a:sysClr val="window" lastClr="FFFFFF"/>
      </a:lt1>
      <a:dk2>
        <a:srgbClr val="0047BA"/>
      </a:dk2>
      <a:lt2>
        <a:srgbClr val="96969A"/>
      </a:lt2>
      <a:accent1>
        <a:srgbClr val="00CE7C"/>
      </a:accent1>
      <a:accent2>
        <a:srgbClr val="E53E51"/>
      </a:accent2>
      <a:accent3>
        <a:srgbClr val="84DADE"/>
      </a:accent3>
      <a:accent4>
        <a:srgbClr val="4C3041"/>
      </a:accent4>
      <a:accent5>
        <a:srgbClr val="F5CE3E"/>
      </a:accent5>
      <a:accent6>
        <a:srgbClr val="D0CFCD"/>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850" smtClean="0"/>
        </a:defPPr>
      </a:lstStyle>
    </a:txDef>
  </a:objectDefaults>
  <a:extraClrSchemeLst/>
  <a:extLst>
    <a:ext uri="{05A4C25C-085E-4340-85A3-A5531E510DB2}">
      <thm15:themeFamily xmlns:thm15="http://schemas.microsoft.com/office/thememl/2012/main" name="ku_Theme1" id="{56BAC804-4AAE-4FBF-BA3C-5C1C87F711D9}" vid="{0EE79103-CEED-457D-B412-3D9CA95C7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ku_Theme1</Template>
  <TotalTime>2632</TotalTime>
  <Words>1744</Words>
  <Application>Microsoft Office PowerPoint</Application>
  <PresentationFormat>Widescreen</PresentationFormat>
  <Paragraphs>174</Paragraphs>
  <Slides>22</Slides>
  <Notes>20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Aptos</vt:lpstr>
      <vt:lpstr>Arial</vt:lpstr>
      <vt:lpstr>Calibri</vt:lpstr>
      <vt:lpstr>Cambria Math</vt:lpstr>
      <vt:lpstr>Inter</vt:lpstr>
      <vt:lpstr>ku_Theme1</vt:lpstr>
      <vt:lpstr>Flexible Link Motion Tracking and Velocity Estimation</vt:lpstr>
      <vt:lpstr>Outline</vt:lpstr>
      <vt:lpstr>Introduction</vt:lpstr>
      <vt:lpstr>Project Overview</vt:lpstr>
      <vt:lpstr>Flexible Soft Link</vt:lpstr>
      <vt:lpstr>Data Acquisition </vt:lpstr>
      <vt:lpstr>Pipeline Overview</vt:lpstr>
      <vt:lpstr>Preprocessing</vt:lpstr>
      <vt:lpstr>Edge Detection and Contour Extraction</vt:lpstr>
      <vt:lpstr>Noise Removal</vt:lpstr>
      <vt:lpstr>Noise Removal</vt:lpstr>
      <vt:lpstr>Alpha Shape Representation</vt:lpstr>
      <vt:lpstr>Alpha Shape Representation</vt:lpstr>
      <vt:lpstr>Motion Tracking with Optical Flow</vt:lpstr>
      <vt:lpstr>Missing Data Handling with Kalman Filter</vt:lpstr>
      <vt:lpstr>Velocity Estimation</vt:lpstr>
      <vt:lpstr>Results</vt:lpstr>
      <vt:lpstr>Results</vt:lpstr>
      <vt:lpstr>Performance Evaluation</vt:lpstr>
      <vt:lpstr>Conclusion</vt:lpstr>
      <vt:lpstr>Future Work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Aamna A</dc:creator>
  <cp:lastModifiedBy>Aamna Rashed Alshehhi</cp:lastModifiedBy>
  <cp:revision>18</cp:revision>
  <dcterms:created xsi:type="dcterms:W3CDTF">2024-11-30T14:05:49Z</dcterms:created>
  <dcterms:modified xsi:type="dcterms:W3CDTF">2024-12-04T10:49:02Z</dcterms:modified>
</cp:coreProperties>
</file>

<file path=docProps/thumbnail.jpeg>
</file>